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12192000"/>
  <p:notesSz cx="6858000" cy="9144000"/>
  <p:embeddedFontLst>
    <p:embeddedFont>
      <p:font typeface="Century Gothic"/>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j/kfNWPfLL57FdCCoi9ovxt4tX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CenturyGothic-bold.fntdata"/><Relationship Id="rId10" Type="http://schemas.openxmlformats.org/officeDocument/2006/relationships/slide" Target="slides/slide6.xml"/><Relationship Id="rId54" Type="http://schemas.openxmlformats.org/officeDocument/2006/relationships/font" Target="fonts/CenturyGothic-regular.fntdata"/><Relationship Id="rId13" Type="http://schemas.openxmlformats.org/officeDocument/2006/relationships/slide" Target="slides/slide9.xml"/><Relationship Id="rId57" Type="http://schemas.openxmlformats.org/officeDocument/2006/relationships/font" Target="fonts/CenturyGothic-boldItalic.fntdata"/><Relationship Id="rId12" Type="http://schemas.openxmlformats.org/officeDocument/2006/relationships/slide" Target="slides/slide8.xml"/><Relationship Id="rId56"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58"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51"/>
          <p:cNvGrpSpPr/>
          <p:nvPr/>
        </p:nvGrpSpPr>
        <p:grpSpPr>
          <a:xfrm>
            <a:off x="0" y="0"/>
            <a:ext cx="12192000" cy="6858000"/>
            <a:chOff x="0" y="0"/>
            <a:chExt cx="12192000" cy="6858000"/>
          </a:xfrm>
        </p:grpSpPr>
        <p:sp>
          <p:nvSpPr>
            <p:cNvPr id="28" name="Google Shape;28;p5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0" name="Google Shape;30;p51"/>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2" name="Google Shape;32;p51"/>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1"/>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4" name="Shape 124"/>
        <p:cNvGrpSpPr/>
        <p:nvPr/>
      </p:nvGrpSpPr>
      <p:grpSpPr>
        <a:xfrm>
          <a:off x="0" y="0"/>
          <a:ext cx="0" cy="0"/>
          <a:chOff x="0" y="0"/>
          <a:chExt cx="0" cy="0"/>
        </a:xfrm>
      </p:grpSpPr>
      <p:grpSp>
        <p:nvGrpSpPr>
          <p:cNvPr id="125" name="Google Shape;125;p60"/>
          <p:cNvGrpSpPr/>
          <p:nvPr/>
        </p:nvGrpSpPr>
        <p:grpSpPr>
          <a:xfrm>
            <a:off x="0" y="0"/>
            <a:ext cx="12192000" cy="6858000"/>
            <a:chOff x="0" y="0"/>
            <a:chExt cx="12192000" cy="6858000"/>
          </a:xfrm>
        </p:grpSpPr>
        <p:sp>
          <p:nvSpPr>
            <p:cNvPr id="126" name="Google Shape;126;p6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0"/>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0"/>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4" name="Google Shape;134;p6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5" name="Google Shape;135;p60"/>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0"/>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37" name="Google Shape;137;p60"/>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8" name="Google Shape;138;p6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6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6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42" name="Shape 142"/>
        <p:cNvGrpSpPr/>
        <p:nvPr/>
      </p:nvGrpSpPr>
      <p:grpSpPr>
        <a:xfrm>
          <a:off x="0" y="0"/>
          <a:ext cx="0" cy="0"/>
          <a:chOff x="0" y="0"/>
          <a:chExt cx="0" cy="0"/>
        </a:xfrm>
      </p:grpSpPr>
      <p:grpSp>
        <p:nvGrpSpPr>
          <p:cNvPr id="143" name="Google Shape;143;p61"/>
          <p:cNvGrpSpPr/>
          <p:nvPr/>
        </p:nvGrpSpPr>
        <p:grpSpPr>
          <a:xfrm>
            <a:off x="0" y="0"/>
            <a:ext cx="12192000" cy="6858000"/>
            <a:chOff x="0" y="0"/>
            <a:chExt cx="12192000" cy="6858000"/>
          </a:xfrm>
        </p:grpSpPr>
        <p:sp>
          <p:nvSpPr>
            <p:cNvPr id="144" name="Google Shape;144;p6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1"/>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1"/>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2" name="Google Shape;152;p6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3" name="Google Shape;153;p61"/>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61"/>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5" name="Google Shape;155;p6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6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6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59" name="Shape 159"/>
        <p:cNvGrpSpPr/>
        <p:nvPr/>
      </p:nvGrpSpPr>
      <p:grpSpPr>
        <a:xfrm>
          <a:off x="0" y="0"/>
          <a:ext cx="0" cy="0"/>
          <a:chOff x="0" y="0"/>
          <a:chExt cx="0" cy="0"/>
        </a:xfrm>
      </p:grpSpPr>
      <p:grpSp>
        <p:nvGrpSpPr>
          <p:cNvPr id="160" name="Google Shape;160;p62"/>
          <p:cNvGrpSpPr/>
          <p:nvPr/>
        </p:nvGrpSpPr>
        <p:grpSpPr>
          <a:xfrm>
            <a:off x="0" y="0"/>
            <a:ext cx="12192000" cy="6858000"/>
            <a:chOff x="0" y="0"/>
            <a:chExt cx="12192000" cy="6858000"/>
          </a:xfrm>
        </p:grpSpPr>
        <p:sp>
          <p:nvSpPr>
            <p:cNvPr id="161" name="Google Shape;161;p6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2"/>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2"/>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9" name="Google Shape;169;p6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0" name="Google Shape;170;p62"/>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9600" u="none" cap="none" strike="noStrike">
                <a:solidFill>
                  <a:srgbClr val="EE52A4"/>
                </a:solidFill>
                <a:latin typeface="Arial"/>
                <a:ea typeface="Arial"/>
                <a:cs typeface="Arial"/>
                <a:sym typeface="Arial"/>
              </a:rPr>
              <a:t>“</a:t>
            </a:r>
            <a:endParaRPr/>
          </a:p>
        </p:txBody>
      </p:sp>
      <p:sp>
        <p:nvSpPr>
          <p:cNvPr id="171" name="Google Shape;171;p62"/>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9600" u="none" cap="none" strike="noStrike">
                <a:solidFill>
                  <a:srgbClr val="EE52A4"/>
                </a:solidFill>
                <a:latin typeface="Arial"/>
                <a:ea typeface="Arial"/>
                <a:cs typeface="Arial"/>
                <a:sym typeface="Arial"/>
              </a:rPr>
              <a:t>”</a:t>
            </a:r>
            <a:endParaRPr/>
          </a:p>
        </p:txBody>
      </p:sp>
      <p:sp>
        <p:nvSpPr>
          <p:cNvPr id="172" name="Google Shape;172;p62"/>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62"/>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4" name="Google Shape;174;p62"/>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5" name="Google Shape;175;p6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6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6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79" name="Shape 179"/>
        <p:cNvGrpSpPr/>
        <p:nvPr/>
      </p:nvGrpSpPr>
      <p:grpSpPr>
        <a:xfrm>
          <a:off x="0" y="0"/>
          <a:ext cx="0" cy="0"/>
          <a:chOff x="0" y="0"/>
          <a:chExt cx="0" cy="0"/>
        </a:xfrm>
      </p:grpSpPr>
      <p:grpSp>
        <p:nvGrpSpPr>
          <p:cNvPr id="180" name="Google Shape;180;p63"/>
          <p:cNvGrpSpPr/>
          <p:nvPr/>
        </p:nvGrpSpPr>
        <p:grpSpPr>
          <a:xfrm>
            <a:off x="0" y="0"/>
            <a:ext cx="12192000" cy="6858000"/>
            <a:chOff x="0" y="0"/>
            <a:chExt cx="12192000" cy="6858000"/>
          </a:xfrm>
        </p:grpSpPr>
        <p:sp>
          <p:nvSpPr>
            <p:cNvPr id="181" name="Google Shape;181;p6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3"/>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3"/>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9" name="Google Shape;189;p6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0" name="Google Shape;190;p63"/>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63"/>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92" name="Google Shape;192;p6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6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6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6" name="Shape 196"/>
        <p:cNvGrpSpPr/>
        <p:nvPr/>
      </p:nvGrpSpPr>
      <p:grpSpPr>
        <a:xfrm>
          <a:off x="0" y="0"/>
          <a:ext cx="0" cy="0"/>
          <a:chOff x="0" y="0"/>
          <a:chExt cx="0" cy="0"/>
        </a:xfrm>
      </p:grpSpPr>
      <p:sp>
        <p:nvSpPr>
          <p:cNvPr id="197" name="Google Shape;197;p64"/>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64"/>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64"/>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0" name="Google Shape;200;p64"/>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1" name="Google Shape;201;p64"/>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2" name="Google Shape;202;p64"/>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3" name="Google Shape;203;p64"/>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4" name="Google Shape;204;p64"/>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5" name="Google Shape;205;p64"/>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6" name="Google Shape;206;p6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6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6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9" name="Shape 209"/>
        <p:cNvGrpSpPr/>
        <p:nvPr/>
      </p:nvGrpSpPr>
      <p:grpSpPr>
        <a:xfrm>
          <a:off x="0" y="0"/>
          <a:ext cx="0" cy="0"/>
          <a:chOff x="0" y="0"/>
          <a:chExt cx="0" cy="0"/>
        </a:xfrm>
      </p:grpSpPr>
      <p:sp>
        <p:nvSpPr>
          <p:cNvPr id="210" name="Google Shape;210;p65"/>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65"/>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2" name="Google Shape;212;p65"/>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3" name="Google Shape;213;p65"/>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4" name="Google Shape;214;p65"/>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5" name="Google Shape;215;p65"/>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6" name="Google Shape;216;p65"/>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7" name="Google Shape;217;p65"/>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8" name="Google Shape;218;p65"/>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9" name="Google Shape;219;p65"/>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20" name="Google Shape;220;p65"/>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1" name="Google Shape;221;p65"/>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2" name="Google Shape;222;p6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65"/>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6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5" name="Shape 225"/>
        <p:cNvGrpSpPr/>
        <p:nvPr/>
      </p:nvGrpSpPr>
      <p:grpSpPr>
        <a:xfrm>
          <a:off x="0" y="0"/>
          <a:ext cx="0" cy="0"/>
          <a:chOff x="0" y="0"/>
          <a:chExt cx="0" cy="0"/>
        </a:xfrm>
      </p:grpSpPr>
      <p:sp>
        <p:nvSpPr>
          <p:cNvPr id="226" name="Google Shape;226;p6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66"/>
          <p:cNvSpPr txBox="1"/>
          <p:nvPr>
            <p:ph idx="1" type="body"/>
          </p:nvPr>
        </p:nvSpPr>
        <p:spPr>
          <a:xfrm rot="5400000">
            <a:off x="3859634" y="-101180"/>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8" name="Google Shape;228;p66"/>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6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6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1" name="Shape 231"/>
        <p:cNvGrpSpPr/>
        <p:nvPr/>
      </p:nvGrpSpPr>
      <p:grpSpPr>
        <a:xfrm>
          <a:off x="0" y="0"/>
          <a:ext cx="0" cy="0"/>
          <a:chOff x="0" y="0"/>
          <a:chExt cx="0" cy="0"/>
        </a:xfrm>
      </p:grpSpPr>
      <p:grpSp>
        <p:nvGrpSpPr>
          <p:cNvPr id="232" name="Google Shape;232;p67"/>
          <p:cNvGrpSpPr/>
          <p:nvPr/>
        </p:nvGrpSpPr>
        <p:grpSpPr>
          <a:xfrm>
            <a:off x="0" y="0"/>
            <a:ext cx="12192000" cy="6858000"/>
            <a:chOff x="0" y="0"/>
            <a:chExt cx="12192000" cy="6858000"/>
          </a:xfrm>
        </p:grpSpPr>
        <p:sp>
          <p:nvSpPr>
            <p:cNvPr id="233" name="Google Shape;233;p6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7"/>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7"/>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7"/>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2" name="Google Shape;242;p6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3" name="Google Shape;243;p67"/>
          <p:cNvSpPr txBox="1"/>
          <p:nvPr>
            <p:ph type="title"/>
          </p:nvPr>
        </p:nvSpPr>
        <p:spPr>
          <a:xfrm rot="5400000">
            <a:off x="6915922" y="2947779"/>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67"/>
          <p:cNvSpPr txBox="1"/>
          <p:nvPr>
            <p:ph idx="1" type="body"/>
          </p:nvPr>
        </p:nvSpPr>
        <p:spPr>
          <a:xfrm rot="5400000">
            <a:off x="1908671"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5" name="Google Shape;245;p67"/>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6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6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5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9" name="Google Shape;39;p5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5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3"/>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5" name="Google Shape;45;p53"/>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6" name="Google Shape;46;p5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9" name="Shape 49"/>
        <p:cNvGrpSpPr/>
        <p:nvPr/>
      </p:nvGrpSpPr>
      <p:grpSpPr>
        <a:xfrm>
          <a:off x="0" y="0"/>
          <a:ext cx="0" cy="0"/>
          <a:chOff x="0" y="0"/>
          <a:chExt cx="0" cy="0"/>
        </a:xfrm>
      </p:grpSpPr>
      <p:grpSp>
        <p:nvGrpSpPr>
          <p:cNvPr id="50" name="Google Shape;50;p54"/>
          <p:cNvGrpSpPr/>
          <p:nvPr/>
        </p:nvGrpSpPr>
        <p:grpSpPr>
          <a:xfrm>
            <a:off x="0" y="0"/>
            <a:ext cx="12192000" cy="6858000"/>
            <a:chOff x="0" y="0"/>
            <a:chExt cx="12192000" cy="6858000"/>
          </a:xfrm>
        </p:grpSpPr>
        <p:sp>
          <p:nvSpPr>
            <p:cNvPr id="51" name="Google Shape;51;p5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4"/>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4"/>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9" name="Google Shape;59;p54"/>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61" name="Google Shape;61;p54"/>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4"/>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63" name="Google Shape;63;p5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5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5"/>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0" name="Google Shape;70;p55"/>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1" name="Google Shape;71;p55"/>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2" name="Google Shape;72;p55"/>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73" name="Google Shape;73;p5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5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5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1" name="Shape 81"/>
        <p:cNvGrpSpPr/>
        <p:nvPr/>
      </p:nvGrpSpPr>
      <p:grpSpPr>
        <a:xfrm>
          <a:off x="0" y="0"/>
          <a:ext cx="0" cy="0"/>
          <a:chOff x="0" y="0"/>
          <a:chExt cx="0" cy="0"/>
        </a:xfrm>
      </p:grpSpPr>
      <p:sp>
        <p:nvSpPr>
          <p:cNvPr id="82" name="Google Shape;82;p5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6" name="Shape 86"/>
        <p:cNvGrpSpPr/>
        <p:nvPr/>
      </p:nvGrpSpPr>
      <p:grpSpPr>
        <a:xfrm>
          <a:off x="0" y="0"/>
          <a:ext cx="0" cy="0"/>
          <a:chOff x="0" y="0"/>
          <a:chExt cx="0" cy="0"/>
        </a:xfrm>
      </p:grpSpPr>
      <p:grpSp>
        <p:nvGrpSpPr>
          <p:cNvPr id="87" name="Google Shape;87;p58"/>
          <p:cNvGrpSpPr/>
          <p:nvPr/>
        </p:nvGrpSpPr>
        <p:grpSpPr>
          <a:xfrm>
            <a:off x="0" y="0"/>
            <a:ext cx="12192000" cy="6858000"/>
            <a:chOff x="0" y="0"/>
            <a:chExt cx="12192000" cy="6858000"/>
          </a:xfrm>
        </p:grpSpPr>
        <p:sp>
          <p:nvSpPr>
            <p:cNvPr id="88" name="Google Shape;88;p5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8"/>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8"/>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8"/>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7" name="Google Shape;97;p5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8" name="Google Shape;98;p58"/>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8"/>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0" name="Google Shape;100;p58"/>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1" name="Google Shape;101;p5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5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5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5" name="Shape 105"/>
        <p:cNvGrpSpPr/>
        <p:nvPr/>
      </p:nvGrpSpPr>
      <p:grpSpPr>
        <a:xfrm>
          <a:off x="0" y="0"/>
          <a:ext cx="0" cy="0"/>
          <a:chOff x="0" y="0"/>
          <a:chExt cx="0" cy="0"/>
        </a:xfrm>
      </p:grpSpPr>
      <p:grpSp>
        <p:nvGrpSpPr>
          <p:cNvPr id="106" name="Google Shape;106;p59"/>
          <p:cNvGrpSpPr/>
          <p:nvPr/>
        </p:nvGrpSpPr>
        <p:grpSpPr>
          <a:xfrm>
            <a:off x="0" y="0"/>
            <a:ext cx="12192000" cy="6858000"/>
            <a:chOff x="0" y="0"/>
            <a:chExt cx="12192000" cy="6858000"/>
          </a:xfrm>
        </p:grpSpPr>
        <p:sp>
          <p:nvSpPr>
            <p:cNvPr id="107" name="Google Shape;107;p5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9"/>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9"/>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9"/>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6" name="Google Shape;116;p5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7" name="Google Shape;117;p59"/>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9"/>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19" name="Google Shape;119;p59"/>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5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5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50"/>
          <p:cNvGrpSpPr/>
          <p:nvPr/>
        </p:nvGrpSpPr>
        <p:grpSpPr>
          <a:xfrm>
            <a:off x="0" y="0"/>
            <a:ext cx="12192000" cy="6858000"/>
            <a:chOff x="0" y="0"/>
            <a:chExt cx="12192000" cy="6858000"/>
          </a:xfrm>
        </p:grpSpPr>
        <p:sp>
          <p:nvSpPr>
            <p:cNvPr id="11" name="Google Shape;11;p50"/>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5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5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5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5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5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50"/>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50"/>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5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 name="Google Shape;20;p5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 name="Google Shape;21;p50"/>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 name="Google Shape;22;p5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Google Shape;23;p5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4" name="Google Shape;24;p5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n-IN"/>
              <a:t>CS467 Machine Learning</a:t>
            </a:r>
            <a:endParaRPr/>
          </a:p>
        </p:txBody>
      </p:sp>
      <p:sp>
        <p:nvSpPr>
          <p:cNvPr id="254" name="Google Shape;254;p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p>
        </p:txBody>
      </p:sp>
      <p:sp>
        <p:nvSpPr>
          <p:cNvPr id="255" name="Google Shape;255;p1"/>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17-08-2020</a:t>
            </a:r>
            <a:endParaRPr/>
          </a:p>
        </p:txBody>
      </p:sp>
      <p:sp>
        <p:nvSpPr>
          <p:cNvPr id="256" name="Google Shape;25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0"/>
          <p:cNvSpPr txBox="1"/>
          <p:nvPr>
            <p:ph type="title"/>
          </p:nvPr>
        </p:nvSpPr>
        <p:spPr>
          <a:xfrm>
            <a:off x="1154954" y="973667"/>
            <a:ext cx="8761413" cy="93826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 chess learning problem</a:t>
            </a:r>
            <a:br>
              <a:rPr lang="en-I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326" name="Google Shape;326;p10"/>
          <p:cNvSpPr txBox="1"/>
          <p:nvPr>
            <p:ph idx="1" type="body"/>
          </p:nvPr>
        </p:nvSpPr>
        <p:spPr>
          <a:xfrm>
            <a:off x="1154954" y="2424545"/>
            <a:ext cx="8825659" cy="359525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solidFill>
                  <a:srgbClr val="FF0000"/>
                </a:solidFill>
                <a:latin typeface="Times New Roman"/>
                <a:ea typeface="Times New Roman"/>
                <a:cs typeface="Times New Roman"/>
                <a:sym typeface="Times New Roman"/>
              </a:rPr>
              <a:t>Task T</a:t>
            </a:r>
            <a:r>
              <a:rPr lang="en-IN">
                <a:solidFill>
                  <a:schemeClr val="dk1"/>
                </a:solidFill>
                <a:latin typeface="Times New Roman"/>
                <a:ea typeface="Times New Roman"/>
                <a:cs typeface="Times New Roman"/>
                <a:sym typeface="Times New Roman"/>
              </a:rPr>
              <a:t>: Playing chess</a:t>
            </a:r>
            <a:endParaRPr/>
          </a:p>
          <a:p>
            <a:pPr indent="-342900" lvl="0" marL="342900" rtl="0" algn="l">
              <a:spcBef>
                <a:spcPts val="1000"/>
              </a:spcBef>
              <a:spcAft>
                <a:spcPts val="0"/>
              </a:spcAft>
              <a:buSzPts val="1440"/>
              <a:buChar char="►"/>
            </a:pPr>
            <a:r>
              <a:rPr lang="en-IN">
                <a:solidFill>
                  <a:srgbClr val="FF0000"/>
                </a:solidFill>
                <a:latin typeface="Times New Roman"/>
                <a:ea typeface="Times New Roman"/>
                <a:cs typeface="Times New Roman"/>
                <a:sym typeface="Times New Roman"/>
              </a:rPr>
              <a:t>Performance measure P</a:t>
            </a:r>
            <a:r>
              <a:rPr lang="en-IN">
                <a:solidFill>
                  <a:schemeClr val="dk1"/>
                </a:solidFill>
                <a:latin typeface="Times New Roman"/>
                <a:ea typeface="Times New Roman"/>
                <a:cs typeface="Times New Roman"/>
                <a:sym typeface="Times New Roman"/>
              </a:rPr>
              <a:t>: Percent of games won against opponents</a:t>
            </a:r>
            <a:endParaRPr/>
          </a:p>
          <a:p>
            <a:pPr indent="-342900" lvl="0" marL="342900" rtl="0" algn="l">
              <a:spcBef>
                <a:spcPts val="1000"/>
              </a:spcBef>
              <a:spcAft>
                <a:spcPts val="0"/>
              </a:spcAft>
              <a:buSzPts val="1440"/>
              <a:buChar char="►"/>
            </a:pPr>
            <a:r>
              <a:rPr lang="en-IN">
                <a:solidFill>
                  <a:srgbClr val="FF0000"/>
                </a:solidFill>
                <a:latin typeface="Times New Roman"/>
                <a:ea typeface="Times New Roman"/>
                <a:cs typeface="Times New Roman"/>
                <a:sym typeface="Times New Roman"/>
              </a:rPr>
              <a:t>Training experience E</a:t>
            </a:r>
            <a:r>
              <a:rPr lang="en-IN">
                <a:solidFill>
                  <a:schemeClr val="dk1"/>
                </a:solidFill>
                <a:latin typeface="Times New Roman"/>
                <a:ea typeface="Times New Roman"/>
                <a:cs typeface="Times New Roman"/>
                <a:sym typeface="Times New Roman"/>
              </a:rPr>
              <a:t>: Playing practice games against itself</a:t>
            </a:r>
            <a:endParaRPr/>
          </a:p>
          <a:p>
            <a:pPr indent="-251459" lvl="0" marL="342900" rtl="0" algn="l">
              <a:spcBef>
                <a:spcPts val="1000"/>
              </a:spcBef>
              <a:spcAft>
                <a:spcPts val="0"/>
              </a:spcAft>
              <a:buSzPts val="1440"/>
              <a:buNone/>
            </a:pPr>
            <a:r>
              <a:t/>
            </a:r>
            <a:endParaRPr>
              <a:solidFill>
                <a:schemeClr val="dk1"/>
              </a:solidFill>
              <a:latin typeface="Times New Roman"/>
              <a:ea typeface="Times New Roman"/>
              <a:cs typeface="Times New Roman"/>
              <a:sym typeface="Times New Roman"/>
            </a:endParaRPr>
          </a:p>
          <a:p>
            <a:pPr indent="-251459" lvl="0" marL="342900" rtl="0" algn="l">
              <a:spcBef>
                <a:spcPts val="1000"/>
              </a:spcBef>
              <a:spcAft>
                <a:spcPts val="0"/>
              </a:spcAft>
              <a:buSzPts val="1440"/>
              <a:buNone/>
            </a:pPr>
            <a:r>
              <a:t/>
            </a:r>
            <a:endParaRPr>
              <a:solidFill>
                <a:schemeClr val="dk1"/>
              </a:solidFill>
              <a:latin typeface="Times New Roman"/>
              <a:ea typeface="Times New Roman"/>
              <a:cs typeface="Times New Roman"/>
              <a:sym typeface="Times New Roman"/>
            </a:endParaRPr>
          </a:p>
        </p:txBody>
      </p:sp>
      <p:sp>
        <p:nvSpPr>
          <p:cNvPr id="327" name="Google Shape;327;p1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28" name="Google Shape;328;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
        <p:nvSpPr>
          <p:cNvPr id="329" name="Google Shape;329;p10"/>
          <p:cNvSpPr/>
          <p:nvPr/>
        </p:nvSpPr>
        <p:spPr>
          <a:xfrm>
            <a:off x="1759527" y="4184073"/>
            <a:ext cx="7910946" cy="1371600"/>
          </a:xfrm>
          <a:prstGeom prst="rect">
            <a:avLst/>
          </a:prstGeom>
          <a:solidFill>
            <a:schemeClr val="accent1"/>
          </a:solidFill>
          <a:ln cap="rnd" cmpd="sng" w="19050">
            <a:solidFill>
              <a:srgbClr val="820C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b="0" i="1" lang="en-IN" sz="1800" u="none" cap="none" strike="noStrike">
                <a:solidFill>
                  <a:schemeClr val="lt1"/>
                </a:solidFill>
                <a:latin typeface="Century Gothic"/>
                <a:ea typeface="Century Gothic"/>
                <a:cs typeface="Century Gothic"/>
                <a:sym typeface="Century Gothic"/>
              </a:rPr>
              <a:t>A computer program which learns from experience is called a </a:t>
            </a:r>
            <a:r>
              <a:rPr b="0" i="1" lang="en-IN" sz="1800" u="none" cap="none" strike="noStrike">
                <a:solidFill>
                  <a:srgbClr val="FFC000"/>
                </a:solidFill>
                <a:latin typeface="Century Gothic"/>
                <a:ea typeface="Century Gothic"/>
                <a:cs typeface="Century Gothic"/>
                <a:sym typeface="Century Gothic"/>
              </a:rPr>
              <a:t>machine learning program</a:t>
            </a:r>
            <a:r>
              <a:rPr b="0" i="1" lang="en-IN" sz="1800" u="none" cap="none" strike="noStrike">
                <a:solidFill>
                  <a:schemeClr val="lt1"/>
                </a:solidFill>
                <a:latin typeface="Century Gothic"/>
                <a:ea typeface="Century Gothic"/>
                <a:cs typeface="Century Gothic"/>
                <a:sym typeface="Century Gothic"/>
              </a:rPr>
              <a:t> or simply a learning program. Such a program is sometimes also referred to as a learner.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How machines learn</a:t>
            </a:r>
            <a:endParaRPr/>
          </a:p>
        </p:txBody>
      </p:sp>
      <p:sp>
        <p:nvSpPr>
          <p:cNvPr id="335" name="Google Shape;335;p11"/>
          <p:cNvSpPr txBox="1"/>
          <p:nvPr>
            <p:ph idx="1" type="body"/>
          </p:nvPr>
        </p:nvSpPr>
        <p:spPr>
          <a:xfrm>
            <a:off x="1154954" y="2299855"/>
            <a:ext cx="8825659" cy="439678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240"/>
              <a:buChar char="►"/>
            </a:pPr>
            <a:r>
              <a:rPr lang="en-IN" sz="2800">
                <a:solidFill>
                  <a:schemeClr val="dk1"/>
                </a:solidFill>
                <a:latin typeface="Times New Roman"/>
                <a:ea typeface="Times New Roman"/>
                <a:cs typeface="Times New Roman"/>
                <a:sym typeface="Times New Roman"/>
              </a:rPr>
              <a:t>Basic components of learning process</a:t>
            </a:r>
            <a:endParaRPr/>
          </a:p>
          <a:p>
            <a:pPr indent="-285750" lvl="1" marL="742950" rtl="0" algn="just">
              <a:spcBef>
                <a:spcPts val="1000"/>
              </a:spcBef>
              <a:spcAft>
                <a:spcPts val="0"/>
              </a:spcAft>
              <a:buSzPts val="1440"/>
              <a:buChar char="►"/>
            </a:pPr>
            <a:r>
              <a:rPr lang="en-IN" sz="1800">
                <a:latin typeface="Times New Roman"/>
                <a:ea typeface="Times New Roman"/>
                <a:cs typeface="Times New Roman"/>
                <a:sym typeface="Times New Roman"/>
              </a:rPr>
              <a:t>The learning process, whether by a human or a machine, can be divided into four components,namely, </a:t>
            </a:r>
            <a:endParaRPr sz="1800">
              <a:latin typeface="Times New Roman"/>
              <a:ea typeface="Times New Roman"/>
              <a:cs typeface="Times New Roman"/>
              <a:sym typeface="Times New Roman"/>
            </a:endParaRPr>
          </a:p>
          <a:p>
            <a:pPr indent="-228600" lvl="2" marL="1143000" rtl="0" algn="just">
              <a:spcBef>
                <a:spcPts val="1000"/>
              </a:spcBef>
              <a:spcAft>
                <a:spcPts val="0"/>
              </a:spcAft>
              <a:buSzPts val="1440"/>
              <a:buChar char="►"/>
            </a:pPr>
            <a:r>
              <a:rPr lang="en-IN" sz="1800">
                <a:solidFill>
                  <a:srgbClr val="FF0000"/>
                </a:solidFill>
                <a:latin typeface="Times New Roman"/>
                <a:ea typeface="Times New Roman"/>
                <a:cs typeface="Times New Roman"/>
                <a:sym typeface="Times New Roman"/>
              </a:rPr>
              <a:t>Data storage, </a:t>
            </a:r>
            <a:endParaRPr/>
          </a:p>
          <a:p>
            <a:pPr indent="-228600" lvl="2" marL="1143000" rtl="0" algn="just">
              <a:spcBef>
                <a:spcPts val="1000"/>
              </a:spcBef>
              <a:spcAft>
                <a:spcPts val="0"/>
              </a:spcAft>
              <a:buSzPts val="1280"/>
              <a:buChar char="►"/>
            </a:pPr>
            <a:r>
              <a:rPr lang="en-IN" sz="1600">
                <a:solidFill>
                  <a:srgbClr val="FF0000"/>
                </a:solidFill>
                <a:latin typeface="Times New Roman"/>
                <a:ea typeface="Times New Roman"/>
                <a:cs typeface="Times New Roman"/>
                <a:sym typeface="Times New Roman"/>
              </a:rPr>
              <a:t>Abstraction, </a:t>
            </a:r>
            <a:endParaRPr sz="1600">
              <a:solidFill>
                <a:srgbClr val="FF0000"/>
              </a:solidFill>
              <a:latin typeface="Times New Roman"/>
              <a:ea typeface="Times New Roman"/>
              <a:cs typeface="Times New Roman"/>
              <a:sym typeface="Times New Roman"/>
            </a:endParaRPr>
          </a:p>
          <a:p>
            <a:pPr indent="-228600" lvl="2" marL="1143000" rtl="0" algn="just">
              <a:spcBef>
                <a:spcPts val="1000"/>
              </a:spcBef>
              <a:spcAft>
                <a:spcPts val="0"/>
              </a:spcAft>
              <a:buSzPts val="1280"/>
              <a:buChar char="►"/>
            </a:pPr>
            <a:r>
              <a:rPr lang="en-IN" sz="1600">
                <a:solidFill>
                  <a:srgbClr val="FF0000"/>
                </a:solidFill>
                <a:latin typeface="Times New Roman"/>
                <a:ea typeface="Times New Roman"/>
                <a:cs typeface="Times New Roman"/>
                <a:sym typeface="Times New Roman"/>
              </a:rPr>
              <a:t>Generalization,</a:t>
            </a:r>
            <a:endParaRPr/>
          </a:p>
          <a:p>
            <a:pPr indent="-228600" lvl="2" marL="1143000" rtl="0" algn="just">
              <a:spcBef>
                <a:spcPts val="1000"/>
              </a:spcBef>
              <a:spcAft>
                <a:spcPts val="0"/>
              </a:spcAft>
              <a:buSzPts val="1280"/>
              <a:buChar char="►"/>
            </a:pPr>
            <a:r>
              <a:rPr lang="en-IN" sz="1600">
                <a:solidFill>
                  <a:srgbClr val="FF0000"/>
                </a:solidFill>
                <a:latin typeface="Times New Roman"/>
                <a:ea typeface="Times New Roman"/>
                <a:cs typeface="Times New Roman"/>
                <a:sym typeface="Times New Roman"/>
              </a:rPr>
              <a:t>Evaluation.</a:t>
            </a:r>
            <a:endParaRPr sz="1600">
              <a:solidFill>
                <a:srgbClr val="FF0000"/>
              </a:solidFill>
              <a:latin typeface="Times New Roman"/>
              <a:ea typeface="Times New Roman"/>
              <a:cs typeface="Times New Roman"/>
              <a:sym typeface="Times New Roman"/>
            </a:endParaRPr>
          </a:p>
          <a:p>
            <a:pPr indent="-251459" lvl="0" marL="342900" rtl="0" algn="just">
              <a:spcBef>
                <a:spcPts val="1000"/>
              </a:spcBef>
              <a:spcAft>
                <a:spcPts val="0"/>
              </a:spcAft>
              <a:buSzPts val="1440"/>
              <a:buNone/>
            </a:pPr>
            <a:r>
              <a:t/>
            </a:r>
            <a:endParaRPr>
              <a:solidFill>
                <a:schemeClr val="dk1"/>
              </a:solidFill>
              <a:latin typeface="Times New Roman"/>
              <a:ea typeface="Times New Roman"/>
              <a:cs typeface="Times New Roman"/>
              <a:sym typeface="Times New Roman"/>
            </a:endParaRPr>
          </a:p>
          <a:p>
            <a:pPr indent="-251459" lvl="0" marL="342900" rtl="0" algn="l">
              <a:spcBef>
                <a:spcPts val="1000"/>
              </a:spcBef>
              <a:spcAft>
                <a:spcPts val="0"/>
              </a:spcAft>
              <a:buSzPts val="1440"/>
              <a:buNone/>
            </a:pPr>
            <a:r>
              <a:t/>
            </a:r>
            <a:endParaRPr>
              <a:solidFill>
                <a:schemeClr val="dk1"/>
              </a:solidFill>
              <a:latin typeface="Times New Roman"/>
              <a:ea typeface="Times New Roman"/>
              <a:cs typeface="Times New Roman"/>
              <a:sym typeface="Times New Roman"/>
            </a:endParaRPr>
          </a:p>
        </p:txBody>
      </p:sp>
      <p:sp>
        <p:nvSpPr>
          <p:cNvPr id="336" name="Google Shape;336;p1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37" name="Google Shape;337;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338" name="Google Shape;338;p11"/>
          <p:cNvPicPr preferRelativeResize="0"/>
          <p:nvPr/>
        </p:nvPicPr>
        <p:blipFill rotWithShape="1">
          <a:blip r:embed="rId3">
            <a:alphaModFix/>
          </a:blip>
          <a:srcRect b="0" l="0" r="0" t="0"/>
          <a:stretch/>
        </p:blipFill>
        <p:spPr>
          <a:xfrm>
            <a:off x="1481601" y="5079562"/>
            <a:ext cx="7621670" cy="17784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Data Storage</a:t>
            </a:r>
            <a:endParaRPr>
              <a:latin typeface="Times New Roman"/>
              <a:ea typeface="Times New Roman"/>
              <a:cs typeface="Times New Roman"/>
              <a:sym typeface="Times New Roman"/>
            </a:endParaRPr>
          </a:p>
        </p:txBody>
      </p:sp>
      <p:sp>
        <p:nvSpPr>
          <p:cNvPr id="344" name="Google Shape;344;p12"/>
          <p:cNvSpPr txBox="1"/>
          <p:nvPr>
            <p:ph idx="1" type="body"/>
          </p:nvPr>
        </p:nvSpPr>
        <p:spPr>
          <a:xfrm>
            <a:off x="1154954" y="2603500"/>
            <a:ext cx="8825659" cy="39497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IN">
                <a:solidFill>
                  <a:schemeClr val="dk1"/>
                </a:solidFill>
                <a:latin typeface="Times New Roman"/>
                <a:ea typeface="Times New Roman"/>
                <a:cs typeface="Times New Roman"/>
                <a:sym typeface="Times New Roman"/>
              </a:rPr>
              <a:t>Facilities for storing and retrieving huge amounts of data are an important component ofbthe learning process. Humans and computers alike utilize data storage as a foundation for advanced reasoning.</a:t>
            </a:r>
            <a:endParaRPr/>
          </a:p>
          <a:p>
            <a:pPr indent="-251459" lvl="0" marL="342900" rtl="0" algn="just">
              <a:spcBef>
                <a:spcPts val="1000"/>
              </a:spcBef>
              <a:spcAft>
                <a:spcPts val="0"/>
              </a:spcAft>
              <a:buSzPts val="1440"/>
              <a:buNone/>
            </a:pPr>
            <a:r>
              <a:t/>
            </a:r>
            <a:endParaRPr>
              <a:solidFill>
                <a:schemeClr val="dk1"/>
              </a:solidFill>
              <a:latin typeface="Times New Roman"/>
              <a:ea typeface="Times New Roman"/>
              <a:cs typeface="Times New Roman"/>
              <a:sym typeface="Times New Roman"/>
            </a:endParaRPr>
          </a:p>
          <a:p>
            <a:pPr indent="-285750" lvl="1" marL="742950" rtl="0" algn="just">
              <a:spcBef>
                <a:spcPts val="1000"/>
              </a:spcBef>
              <a:spcAft>
                <a:spcPts val="0"/>
              </a:spcAft>
              <a:buSzPts val="1440"/>
              <a:buChar char="►"/>
            </a:pPr>
            <a:r>
              <a:rPr lang="en-IN" sz="1800">
                <a:solidFill>
                  <a:schemeClr val="dk1"/>
                </a:solidFill>
                <a:latin typeface="Times New Roman"/>
                <a:ea typeface="Times New Roman"/>
                <a:cs typeface="Times New Roman"/>
                <a:sym typeface="Times New Roman"/>
              </a:rPr>
              <a:t>In a human being, the data is stored in the </a:t>
            </a:r>
            <a:r>
              <a:rPr lang="en-IN" sz="1800">
                <a:solidFill>
                  <a:srgbClr val="FF0000"/>
                </a:solidFill>
                <a:latin typeface="Times New Roman"/>
                <a:ea typeface="Times New Roman"/>
                <a:cs typeface="Times New Roman"/>
                <a:sym typeface="Times New Roman"/>
              </a:rPr>
              <a:t>brain</a:t>
            </a:r>
            <a:r>
              <a:rPr lang="en-IN" sz="1800">
                <a:solidFill>
                  <a:schemeClr val="dk1"/>
                </a:solidFill>
                <a:latin typeface="Times New Roman"/>
                <a:ea typeface="Times New Roman"/>
                <a:cs typeface="Times New Roman"/>
                <a:sym typeface="Times New Roman"/>
              </a:rPr>
              <a:t> and data is retrieved using </a:t>
            </a:r>
            <a:r>
              <a:rPr lang="en-IN" sz="1800">
                <a:solidFill>
                  <a:srgbClr val="FF0000"/>
                </a:solidFill>
                <a:latin typeface="Times New Roman"/>
                <a:ea typeface="Times New Roman"/>
                <a:cs typeface="Times New Roman"/>
                <a:sym typeface="Times New Roman"/>
              </a:rPr>
              <a:t>electrochemical signals</a:t>
            </a:r>
            <a:r>
              <a:rPr lang="en-IN" sz="1800">
                <a:solidFill>
                  <a:schemeClr val="dk1"/>
                </a:solidFill>
                <a:latin typeface="Times New Roman"/>
                <a:ea typeface="Times New Roman"/>
                <a:cs typeface="Times New Roman"/>
                <a:sym typeface="Times New Roman"/>
              </a:rPr>
              <a:t>.</a:t>
            </a:r>
            <a:endParaRPr/>
          </a:p>
          <a:p>
            <a:pPr indent="-285750" lvl="1" marL="742950" rtl="0" algn="just">
              <a:spcBef>
                <a:spcPts val="1000"/>
              </a:spcBef>
              <a:spcAft>
                <a:spcPts val="0"/>
              </a:spcAft>
              <a:buSzPts val="1440"/>
              <a:buChar char="►"/>
            </a:pPr>
            <a:r>
              <a:rPr lang="en-IN" sz="1800">
                <a:solidFill>
                  <a:schemeClr val="dk1"/>
                </a:solidFill>
                <a:latin typeface="Times New Roman"/>
                <a:ea typeface="Times New Roman"/>
                <a:cs typeface="Times New Roman"/>
                <a:sym typeface="Times New Roman"/>
              </a:rPr>
              <a:t>Computers use </a:t>
            </a:r>
            <a:r>
              <a:rPr lang="en-IN" sz="1800">
                <a:solidFill>
                  <a:srgbClr val="FF0000"/>
                </a:solidFill>
                <a:latin typeface="Times New Roman"/>
                <a:ea typeface="Times New Roman"/>
                <a:cs typeface="Times New Roman"/>
                <a:sym typeface="Times New Roman"/>
              </a:rPr>
              <a:t>hard disk drives, flash memory, random access memory and similar devices </a:t>
            </a:r>
            <a:r>
              <a:rPr lang="en-IN" sz="1800">
                <a:solidFill>
                  <a:schemeClr val="dk1"/>
                </a:solidFill>
                <a:latin typeface="Times New Roman"/>
                <a:ea typeface="Times New Roman"/>
                <a:cs typeface="Times New Roman"/>
                <a:sym typeface="Times New Roman"/>
              </a:rPr>
              <a:t>to store data and use </a:t>
            </a:r>
            <a:r>
              <a:rPr lang="en-IN" sz="1800">
                <a:solidFill>
                  <a:srgbClr val="FF0000"/>
                </a:solidFill>
                <a:latin typeface="Times New Roman"/>
                <a:ea typeface="Times New Roman"/>
                <a:cs typeface="Times New Roman"/>
                <a:sym typeface="Times New Roman"/>
              </a:rPr>
              <a:t>cables and other technology to retrieve data</a:t>
            </a:r>
            <a:r>
              <a:rPr lang="en-IN" sz="1800">
                <a:solidFill>
                  <a:schemeClr val="dk1"/>
                </a:solidFill>
                <a:latin typeface="Times New Roman"/>
                <a:ea typeface="Times New Roman"/>
                <a:cs typeface="Times New Roman"/>
                <a:sym typeface="Times New Roman"/>
              </a:rPr>
              <a:t>.</a:t>
            </a:r>
            <a:endParaRPr/>
          </a:p>
        </p:txBody>
      </p:sp>
      <p:sp>
        <p:nvSpPr>
          <p:cNvPr id="345" name="Google Shape;345;p1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46" name="Google Shape;346;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Abstraction</a:t>
            </a:r>
            <a:endParaRPr>
              <a:latin typeface="Times New Roman"/>
              <a:ea typeface="Times New Roman"/>
              <a:cs typeface="Times New Roman"/>
              <a:sym typeface="Times New Roman"/>
            </a:endParaRPr>
          </a:p>
        </p:txBody>
      </p:sp>
      <p:sp>
        <p:nvSpPr>
          <p:cNvPr id="352" name="Google Shape;352;p1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IN">
                <a:latin typeface="Times New Roman"/>
                <a:ea typeface="Times New Roman"/>
                <a:cs typeface="Times New Roman"/>
                <a:sym typeface="Times New Roman"/>
              </a:rPr>
              <a:t>The second component of the learning process is known as abstraction.</a:t>
            </a:r>
            <a:endParaRPr/>
          </a:p>
          <a:p>
            <a:pPr indent="-251459" lvl="0" marL="342900" rtl="0" algn="just">
              <a:spcBef>
                <a:spcPts val="1000"/>
              </a:spcBef>
              <a:spcAft>
                <a:spcPts val="0"/>
              </a:spcAft>
              <a:buSzPts val="1440"/>
              <a:buNone/>
            </a:pPr>
            <a:r>
              <a:t/>
            </a:r>
            <a:endParaRPr>
              <a:latin typeface="Times New Roman"/>
              <a:ea typeface="Times New Roman"/>
              <a:cs typeface="Times New Roman"/>
              <a:sym typeface="Times New Roman"/>
            </a:endParaRPr>
          </a:p>
          <a:p>
            <a:pPr indent="-342900" lvl="0" marL="342900" rtl="0" algn="just">
              <a:spcBef>
                <a:spcPts val="1000"/>
              </a:spcBef>
              <a:spcAft>
                <a:spcPts val="0"/>
              </a:spcAft>
              <a:buSzPts val="1440"/>
              <a:buChar char="►"/>
            </a:pPr>
            <a:r>
              <a:rPr lang="en-IN">
                <a:solidFill>
                  <a:srgbClr val="FF0000"/>
                </a:solidFill>
                <a:latin typeface="Times New Roman"/>
                <a:ea typeface="Times New Roman"/>
                <a:cs typeface="Times New Roman"/>
                <a:sym typeface="Times New Roman"/>
              </a:rPr>
              <a:t>Abstraction is the process of extracting knowledge about stored data</a:t>
            </a:r>
            <a:r>
              <a:rPr lang="en-IN">
                <a:latin typeface="Times New Roman"/>
                <a:ea typeface="Times New Roman"/>
                <a:cs typeface="Times New Roman"/>
                <a:sym typeface="Times New Roman"/>
              </a:rPr>
              <a:t>. This involves creating general concepts about the data as a whole. The creation of knowledge involves application of known models and creation of new models.</a:t>
            </a:r>
            <a:endParaRPr/>
          </a:p>
          <a:p>
            <a:pPr indent="-251459" lvl="0" marL="342900" rtl="0" algn="just">
              <a:spcBef>
                <a:spcPts val="1000"/>
              </a:spcBef>
              <a:spcAft>
                <a:spcPts val="0"/>
              </a:spcAft>
              <a:buSzPts val="1440"/>
              <a:buNone/>
            </a:pPr>
            <a:r>
              <a:t/>
            </a:r>
            <a:endParaRPr>
              <a:latin typeface="Times New Roman"/>
              <a:ea typeface="Times New Roman"/>
              <a:cs typeface="Times New Roman"/>
              <a:sym typeface="Times New Roman"/>
            </a:endParaRPr>
          </a:p>
          <a:p>
            <a:pPr indent="-342900" lvl="0" marL="342900" rtl="0" algn="just">
              <a:spcBef>
                <a:spcPts val="1000"/>
              </a:spcBef>
              <a:spcAft>
                <a:spcPts val="0"/>
              </a:spcAft>
              <a:buSzPts val="1440"/>
              <a:buChar char="►"/>
            </a:pPr>
            <a:r>
              <a:rPr lang="en-IN">
                <a:solidFill>
                  <a:srgbClr val="FF0000"/>
                </a:solidFill>
                <a:latin typeface="Times New Roman"/>
                <a:ea typeface="Times New Roman"/>
                <a:cs typeface="Times New Roman"/>
                <a:sym typeface="Times New Roman"/>
              </a:rPr>
              <a:t>The process of fitting a model to a dataset is known as training</a:t>
            </a:r>
            <a:r>
              <a:rPr lang="en-IN">
                <a:latin typeface="Times New Roman"/>
                <a:ea typeface="Times New Roman"/>
                <a:cs typeface="Times New Roman"/>
                <a:sym typeface="Times New Roman"/>
              </a:rPr>
              <a:t>. When the model has been trained, the data is transformed into an abstract form that summarizes the original information.</a:t>
            </a:r>
            <a:endParaRPr/>
          </a:p>
        </p:txBody>
      </p:sp>
      <p:sp>
        <p:nvSpPr>
          <p:cNvPr id="353" name="Google Shape;353;p1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54" name="Google Shape;354;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Generalization</a:t>
            </a:r>
            <a:endParaRPr>
              <a:latin typeface="Times New Roman"/>
              <a:ea typeface="Times New Roman"/>
              <a:cs typeface="Times New Roman"/>
              <a:sym typeface="Times New Roman"/>
            </a:endParaRPr>
          </a:p>
        </p:txBody>
      </p:sp>
      <p:sp>
        <p:nvSpPr>
          <p:cNvPr id="360" name="Google Shape;360;p14"/>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IN">
                <a:solidFill>
                  <a:schemeClr val="dk1"/>
                </a:solidFill>
              </a:rPr>
              <a:t>The third component of the learning process is known as generalisation.</a:t>
            </a:r>
            <a:endParaRPr/>
          </a:p>
          <a:p>
            <a:pPr indent="-342900" lvl="0" marL="342900" rtl="0" algn="just">
              <a:spcBef>
                <a:spcPts val="1000"/>
              </a:spcBef>
              <a:spcAft>
                <a:spcPts val="0"/>
              </a:spcAft>
              <a:buSzPts val="1440"/>
              <a:buChar char="►"/>
            </a:pPr>
            <a:r>
              <a:rPr lang="en-IN">
                <a:solidFill>
                  <a:schemeClr val="dk1"/>
                </a:solidFill>
              </a:rPr>
              <a:t>The term generalization describes the process of turning the knowledge about stored data into a form that can be utilized for future action.</a:t>
            </a:r>
            <a:endParaRPr/>
          </a:p>
          <a:p>
            <a:pPr indent="-251459" lvl="0" marL="342900" rtl="0" algn="just">
              <a:spcBef>
                <a:spcPts val="1000"/>
              </a:spcBef>
              <a:spcAft>
                <a:spcPts val="0"/>
              </a:spcAft>
              <a:buSzPts val="1440"/>
              <a:buNone/>
            </a:pPr>
            <a:r>
              <a:t/>
            </a:r>
            <a:endParaRPr>
              <a:solidFill>
                <a:schemeClr val="dk1"/>
              </a:solidFill>
            </a:endParaRPr>
          </a:p>
          <a:p>
            <a:pPr indent="-342900" lvl="0" marL="342900" rtl="0" algn="just">
              <a:spcBef>
                <a:spcPts val="1000"/>
              </a:spcBef>
              <a:spcAft>
                <a:spcPts val="0"/>
              </a:spcAft>
              <a:buSzPts val="1440"/>
              <a:buChar char="►"/>
            </a:pPr>
            <a:r>
              <a:rPr i="1" lang="en-IN">
                <a:solidFill>
                  <a:srgbClr val="FF0000"/>
                </a:solidFill>
              </a:rPr>
              <a:t>The ability of an algorithm to perform accurately on new,unseen examples after having trained on a learning dataset.</a:t>
            </a:r>
            <a:endParaRPr i="1">
              <a:solidFill>
                <a:srgbClr val="FF0000"/>
              </a:solidFill>
            </a:endParaRPr>
          </a:p>
        </p:txBody>
      </p:sp>
      <p:sp>
        <p:nvSpPr>
          <p:cNvPr id="361" name="Google Shape;361;p1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62" name="Google Shape;362;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Evaluation</a:t>
            </a:r>
            <a:endParaRPr>
              <a:latin typeface="Times New Roman"/>
              <a:ea typeface="Times New Roman"/>
              <a:cs typeface="Times New Roman"/>
              <a:sym typeface="Times New Roman"/>
            </a:endParaRPr>
          </a:p>
        </p:txBody>
      </p:sp>
      <p:sp>
        <p:nvSpPr>
          <p:cNvPr id="368" name="Google Shape;368;p15"/>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Evaluation is the last component of the learning process.</a:t>
            </a:r>
            <a:endParaRPr/>
          </a:p>
          <a:p>
            <a:pPr indent="-241300" lvl="0" marL="342900" rtl="0" algn="l">
              <a:spcBef>
                <a:spcPts val="1000"/>
              </a:spcBef>
              <a:spcAft>
                <a:spcPts val="0"/>
              </a:spcAft>
              <a:buSzPts val="1600"/>
              <a:buNone/>
            </a:pPr>
            <a:r>
              <a:t/>
            </a:r>
            <a:endParaRPr sz="2000">
              <a:solidFill>
                <a:schemeClr val="dk1"/>
              </a:solidFill>
              <a:latin typeface="Times New Roman"/>
              <a:ea typeface="Times New Roman"/>
              <a:cs typeface="Times New Roman"/>
              <a:sym typeface="Times New Roman"/>
            </a:endParaRPr>
          </a:p>
          <a:p>
            <a:pPr indent="-342900" lvl="0" marL="342900" rtl="0" algn="l">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It is the process of giving feedback to the user to measure the utility of the learned knowledge.</a:t>
            </a:r>
            <a:endParaRPr/>
          </a:p>
          <a:p>
            <a:pPr indent="-342900" lvl="0" marL="342900" rtl="0" algn="l">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This feedback is then utilised to effect improvements in the whole learning process.</a:t>
            </a:r>
            <a:endParaRPr/>
          </a:p>
        </p:txBody>
      </p:sp>
      <p:sp>
        <p:nvSpPr>
          <p:cNvPr id="369" name="Google Shape;369;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70" name="Google Shape;370;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Applications of machine learning</a:t>
            </a:r>
            <a:endParaRPr/>
          </a:p>
        </p:txBody>
      </p:sp>
      <p:pic>
        <p:nvPicPr>
          <p:cNvPr id="376" name="Google Shape;376;p16"/>
          <p:cNvPicPr preferRelativeResize="0"/>
          <p:nvPr>
            <p:ph idx="1" type="body"/>
          </p:nvPr>
        </p:nvPicPr>
        <p:blipFill rotWithShape="1">
          <a:blip r:embed="rId3">
            <a:alphaModFix/>
          </a:blip>
          <a:srcRect b="0" l="0" r="0" t="0"/>
          <a:stretch/>
        </p:blipFill>
        <p:spPr>
          <a:xfrm>
            <a:off x="1309230" y="2272146"/>
            <a:ext cx="6795679" cy="4272091"/>
          </a:xfrm>
          <a:prstGeom prst="rect">
            <a:avLst/>
          </a:prstGeom>
          <a:noFill/>
          <a:ln>
            <a:noFill/>
          </a:ln>
        </p:spPr>
      </p:pic>
      <p:sp>
        <p:nvSpPr>
          <p:cNvPr id="377" name="Google Shape;377;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78" name="Google Shape;378;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
        <p:nvSpPr>
          <p:cNvPr id="379" name="Google Shape;379;p16"/>
          <p:cNvSpPr/>
          <p:nvPr/>
        </p:nvSpPr>
        <p:spPr>
          <a:xfrm>
            <a:off x="8853055" y="2452255"/>
            <a:ext cx="2923309" cy="3823854"/>
          </a:xfrm>
          <a:prstGeom prst="rect">
            <a:avLst/>
          </a:prstGeom>
          <a:solidFill>
            <a:schemeClr val="accent1"/>
          </a:solidFill>
          <a:ln cap="rnd" cmpd="sng" w="19050">
            <a:solidFill>
              <a:srgbClr val="820C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b="0" i="0" lang="en-IN" sz="1800" u="none" cap="none" strike="noStrike">
                <a:solidFill>
                  <a:schemeClr val="lt1"/>
                </a:solidFill>
                <a:latin typeface="Times New Roman"/>
                <a:ea typeface="Times New Roman"/>
                <a:cs typeface="Times New Roman"/>
                <a:sym typeface="Times New Roman"/>
              </a:rPr>
              <a:t>Application of machine learning methods to large databases is called </a:t>
            </a:r>
            <a:r>
              <a:rPr b="0" i="0" lang="en-IN" sz="1800" u="none" cap="none" strike="noStrike">
                <a:solidFill>
                  <a:srgbClr val="FFFF00"/>
                </a:solidFill>
                <a:latin typeface="Times New Roman"/>
                <a:ea typeface="Times New Roman"/>
                <a:cs typeface="Times New Roman"/>
                <a:sym typeface="Times New Roman"/>
              </a:rPr>
              <a:t>data mining. </a:t>
            </a:r>
            <a:endParaRPr b="0" i="0" sz="1800" u="none" cap="none" strike="noStrike">
              <a:solidFill>
                <a:srgbClr val="FFFF00"/>
              </a:solidFill>
              <a:latin typeface="Times New Roman"/>
              <a:ea typeface="Times New Roman"/>
              <a:cs typeface="Times New Roman"/>
              <a:sym typeface="Times New Roman"/>
            </a:endParaRPr>
          </a:p>
          <a:p>
            <a:pPr indent="0" lvl="0" marL="0" marR="0" rtl="0" algn="just">
              <a:spcBef>
                <a:spcPts val="0"/>
              </a:spcBef>
              <a:spcAft>
                <a:spcPts val="0"/>
              </a:spcAft>
              <a:buNone/>
            </a:pPr>
            <a:r>
              <a:rPr b="0" i="0" lang="en-IN" sz="1800" u="none" cap="none" strike="noStrike">
                <a:solidFill>
                  <a:schemeClr val="lt1"/>
                </a:solidFill>
                <a:latin typeface="Times New Roman"/>
                <a:ea typeface="Times New Roman"/>
                <a:cs typeface="Times New Roman"/>
                <a:sym typeface="Times New Roman"/>
              </a:rPr>
              <a:t>In data mining, a large volume of data is processed to construct a simple model with valuable use, for example, havinghigh predictive accuracy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Applications of Machine Learning</a:t>
            </a:r>
            <a:endParaRPr>
              <a:latin typeface="Times New Roman"/>
              <a:ea typeface="Times New Roman"/>
              <a:cs typeface="Times New Roman"/>
              <a:sym typeface="Times New Roman"/>
            </a:endParaRPr>
          </a:p>
        </p:txBody>
      </p:sp>
      <p:sp>
        <p:nvSpPr>
          <p:cNvPr id="385" name="Google Shape;385;p17"/>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In retail business, machine learning is used to study consumer behaviour.</a:t>
            </a:r>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2. In finance, banks analyze their past data to build models to use in credit applications, fraud detection, and the stock market.</a:t>
            </a:r>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3. In manufacturing, learning models are used for optimization, control, and troubleshooting.</a:t>
            </a:r>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4. In medicine, learning programs are used for medical diagnosis.</a:t>
            </a:r>
            <a:endParaRPr/>
          </a:p>
        </p:txBody>
      </p:sp>
      <p:sp>
        <p:nvSpPr>
          <p:cNvPr id="386" name="Google Shape;386;p1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87" name="Google Shape;387;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Applications of Machine Learning</a:t>
            </a:r>
            <a:endParaRPr>
              <a:latin typeface="Times New Roman"/>
              <a:ea typeface="Times New Roman"/>
              <a:cs typeface="Times New Roman"/>
              <a:sym typeface="Times New Roman"/>
            </a:endParaRPr>
          </a:p>
        </p:txBody>
      </p:sp>
      <p:sp>
        <p:nvSpPr>
          <p:cNvPr id="393" name="Google Shape;393;p18"/>
          <p:cNvSpPr txBox="1"/>
          <p:nvPr>
            <p:ph idx="1" type="body"/>
          </p:nvPr>
        </p:nvSpPr>
        <p:spPr>
          <a:xfrm>
            <a:off x="1154954" y="2369127"/>
            <a:ext cx="8825659" cy="4197927"/>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6. In science, large amounts of data in physics, astronomy, and biology can only be analyzed fast enough by computers. The World Wide Web is huge; it is constantly growing and searching for relevant information cannot be done manually.</a:t>
            </a:r>
            <a:endParaRPr/>
          </a:p>
          <a:p>
            <a:pPr indent="-241300" lvl="0" marL="342900" rtl="0" algn="just">
              <a:spcBef>
                <a:spcPts val="1000"/>
              </a:spcBef>
              <a:spcAft>
                <a:spcPts val="0"/>
              </a:spcAft>
              <a:buSzPts val="1600"/>
              <a:buNone/>
            </a:pPr>
            <a:r>
              <a:t/>
            </a:r>
            <a:endParaRPr sz="2000">
              <a:solidFill>
                <a:schemeClr val="dk1"/>
              </a:solidFill>
              <a:latin typeface="Times New Roman"/>
              <a:ea typeface="Times New Roman"/>
              <a:cs typeface="Times New Roman"/>
              <a:sym typeface="Times New Roman"/>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7. In artificial intelligence, it is used to teach a system to learn and adapt to changes so that the system designer need not foresee and provide solutions for all possible situations.</a:t>
            </a:r>
            <a:endParaRPr/>
          </a:p>
          <a:p>
            <a:pPr indent="-241300" lvl="0" marL="342900" rtl="0" algn="just">
              <a:spcBef>
                <a:spcPts val="1000"/>
              </a:spcBef>
              <a:spcAft>
                <a:spcPts val="0"/>
              </a:spcAft>
              <a:buSzPts val="1600"/>
              <a:buNone/>
            </a:pPr>
            <a:r>
              <a:t/>
            </a:r>
            <a:endParaRPr sz="2000">
              <a:solidFill>
                <a:schemeClr val="dk1"/>
              </a:solidFill>
              <a:latin typeface="Times New Roman"/>
              <a:ea typeface="Times New Roman"/>
              <a:cs typeface="Times New Roman"/>
              <a:sym typeface="Times New Roman"/>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8. It is used to find solutions to many problems in vision, speech recognition, and robotics.</a:t>
            </a:r>
            <a:endParaRPr sz="2000">
              <a:solidFill>
                <a:schemeClr val="dk1"/>
              </a:solidFill>
              <a:latin typeface="Times New Roman"/>
              <a:ea typeface="Times New Roman"/>
              <a:cs typeface="Times New Roman"/>
              <a:sym typeface="Times New Roman"/>
            </a:endParaRPr>
          </a:p>
        </p:txBody>
      </p:sp>
      <p:sp>
        <p:nvSpPr>
          <p:cNvPr id="394" name="Google Shape;394;p1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95" name="Google Shape;395;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Applications of Machine Learning</a:t>
            </a:r>
            <a:endParaRPr/>
          </a:p>
        </p:txBody>
      </p:sp>
      <p:sp>
        <p:nvSpPr>
          <p:cNvPr id="401" name="Google Shape;401;p19"/>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9. Machine learning methods are applied in the design of computer-controlled vehicles to steer correctly when driving on a variety of roads.</a:t>
            </a:r>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10. Machine learning methods have been used to develop programmes for playing games such as chess, backgammon and Go.</a:t>
            </a:r>
            <a:endParaRPr/>
          </a:p>
          <a:p>
            <a:pPr indent="-241300" lvl="0" marL="342900" rtl="0" algn="just">
              <a:spcBef>
                <a:spcPts val="1000"/>
              </a:spcBef>
              <a:spcAft>
                <a:spcPts val="0"/>
              </a:spcAft>
              <a:buSzPts val="1600"/>
              <a:buNone/>
            </a:pPr>
            <a:r>
              <a:t/>
            </a:r>
            <a:endParaRPr sz="2000">
              <a:solidFill>
                <a:schemeClr val="dk1"/>
              </a:solidFill>
              <a:latin typeface="Times New Roman"/>
              <a:ea typeface="Times New Roman"/>
              <a:cs typeface="Times New Roman"/>
              <a:sym typeface="Times New Roman"/>
            </a:endParaRPr>
          </a:p>
        </p:txBody>
      </p:sp>
      <p:sp>
        <p:nvSpPr>
          <p:cNvPr id="402" name="Google Shape;402;p1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03" name="Google Shape;403;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Machine Learning</a:t>
            </a:r>
            <a:endParaRPr/>
          </a:p>
        </p:txBody>
      </p:sp>
      <p:pic>
        <p:nvPicPr>
          <p:cNvPr id="262" name="Google Shape;262;p2"/>
          <p:cNvPicPr preferRelativeResize="0"/>
          <p:nvPr>
            <p:ph idx="1" type="body"/>
          </p:nvPr>
        </p:nvPicPr>
        <p:blipFill rotWithShape="1">
          <a:blip r:embed="rId3">
            <a:alphaModFix/>
          </a:blip>
          <a:srcRect b="0" l="0" r="0" t="0"/>
          <a:stretch/>
        </p:blipFill>
        <p:spPr>
          <a:xfrm>
            <a:off x="3200400" y="2535383"/>
            <a:ext cx="5638799" cy="4031672"/>
          </a:xfrm>
          <a:prstGeom prst="rect">
            <a:avLst/>
          </a:prstGeom>
          <a:noFill/>
          <a:ln>
            <a:noFill/>
          </a:ln>
        </p:spPr>
      </p:pic>
      <p:sp>
        <p:nvSpPr>
          <p:cNvPr id="263" name="Google Shape;263;p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264" name="Google Shape;264;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0"/>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n-IN"/>
              <a:t>DATA</a:t>
            </a:r>
            <a:endParaRPr/>
          </a:p>
        </p:txBody>
      </p:sp>
      <p:sp>
        <p:nvSpPr>
          <p:cNvPr id="409" name="Google Shape;409;p20"/>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p>
        </p:txBody>
      </p:sp>
      <p:sp>
        <p:nvSpPr>
          <p:cNvPr id="410" name="Google Shape;410;p20"/>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17-08-2020</a:t>
            </a:r>
            <a:endParaRPr/>
          </a:p>
        </p:txBody>
      </p:sp>
      <p:sp>
        <p:nvSpPr>
          <p:cNvPr id="411" name="Google Shape;411;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Different Types of DATA</a:t>
            </a:r>
            <a:endParaRPr/>
          </a:p>
        </p:txBody>
      </p:sp>
      <p:sp>
        <p:nvSpPr>
          <p:cNvPr id="417" name="Google Shape;417;p21"/>
          <p:cNvSpPr txBox="1"/>
          <p:nvPr>
            <p:ph idx="1" type="body"/>
          </p:nvPr>
        </p:nvSpPr>
        <p:spPr>
          <a:xfrm>
            <a:off x="1154954" y="2202873"/>
            <a:ext cx="8825659" cy="4493764"/>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Since an important component of the machine learning process is data storage, we briefly consider in this section the different types and forms of data that are encountered in the machine learning process.</a:t>
            </a:r>
            <a:endParaRPr/>
          </a:p>
          <a:p>
            <a:pPr indent="-342900" lvl="0" marL="342900" rtl="0" algn="l">
              <a:spcBef>
                <a:spcPts val="1000"/>
              </a:spcBef>
              <a:spcAft>
                <a:spcPts val="0"/>
              </a:spcAft>
              <a:buSzPts val="1440"/>
              <a:buChar char="►"/>
            </a:pPr>
            <a:r>
              <a:rPr lang="en-IN">
                <a:solidFill>
                  <a:srgbClr val="FF0000"/>
                </a:solidFill>
                <a:latin typeface="Times New Roman"/>
                <a:ea typeface="Times New Roman"/>
                <a:cs typeface="Times New Roman"/>
                <a:sym typeface="Times New Roman"/>
              </a:rPr>
              <a:t>Unit of observation</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By a unit of observation we mean the smallest entity with measured properties of interest for a study.</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Examples</a:t>
            </a:r>
            <a:endParaRPr/>
          </a:p>
          <a:p>
            <a:pPr indent="-285750" lvl="1" marL="742950" rtl="0" algn="l">
              <a:spcBef>
                <a:spcPts val="1000"/>
              </a:spcBef>
              <a:spcAft>
                <a:spcPts val="0"/>
              </a:spcAft>
              <a:buSzPts val="1280"/>
              <a:buChar char="►"/>
            </a:pPr>
            <a:r>
              <a:rPr lang="en-IN">
                <a:solidFill>
                  <a:schemeClr val="dk1"/>
                </a:solidFill>
                <a:latin typeface="Times New Roman"/>
                <a:ea typeface="Times New Roman"/>
                <a:cs typeface="Times New Roman"/>
                <a:sym typeface="Times New Roman"/>
              </a:rPr>
              <a:t> A person, an object or a thing</a:t>
            </a:r>
            <a:endParaRPr/>
          </a:p>
          <a:p>
            <a:pPr indent="-285750" lvl="1" marL="742950" rtl="0" algn="l">
              <a:spcBef>
                <a:spcPts val="1000"/>
              </a:spcBef>
              <a:spcAft>
                <a:spcPts val="0"/>
              </a:spcAft>
              <a:buSzPts val="1280"/>
              <a:buChar char="►"/>
            </a:pPr>
            <a:r>
              <a:rPr lang="en-IN">
                <a:solidFill>
                  <a:schemeClr val="dk1"/>
                </a:solidFill>
                <a:latin typeface="Times New Roman"/>
                <a:ea typeface="Times New Roman"/>
                <a:cs typeface="Times New Roman"/>
                <a:sym typeface="Times New Roman"/>
              </a:rPr>
              <a:t> A time point</a:t>
            </a:r>
            <a:endParaRPr/>
          </a:p>
          <a:p>
            <a:pPr indent="-285750" lvl="1" marL="742950" rtl="0" algn="l">
              <a:spcBef>
                <a:spcPts val="1000"/>
              </a:spcBef>
              <a:spcAft>
                <a:spcPts val="0"/>
              </a:spcAft>
              <a:buSzPts val="1280"/>
              <a:buChar char="►"/>
            </a:pPr>
            <a:r>
              <a:rPr lang="en-IN">
                <a:solidFill>
                  <a:schemeClr val="dk1"/>
                </a:solidFill>
                <a:latin typeface="Times New Roman"/>
                <a:ea typeface="Times New Roman"/>
                <a:cs typeface="Times New Roman"/>
                <a:sym typeface="Times New Roman"/>
              </a:rPr>
              <a:t> A geographic region</a:t>
            </a:r>
            <a:endParaRPr/>
          </a:p>
          <a:p>
            <a:pPr indent="-285750" lvl="1" marL="742950" rtl="0" algn="l">
              <a:spcBef>
                <a:spcPts val="1000"/>
              </a:spcBef>
              <a:spcAft>
                <a:spcPts val="0"/>
              </a:spcAft>
              <a:buSzPts val="1280"/>
              <a:buChar char="►"/>
            </a:pPr>
            <a:r>
              <a:rPr lang="en-IN">
                <a:solidFill>
                  <a:schemeClr val="dk1"/>
                </a:solidFill>
                <a:latin typeface="Times New Roman"/>
                <a:ea typeface="Times New Roman"/>
                <a:cs typeface="Times New Roman"/>
                <a:sym typeface="Times New Roman"/>
              </a:rPr>
              <a:t> A measurement</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Sometimes, units of observation are combined to form units such as person-years.</a:t>
            </a:r>
            <a:endParaRPr sz="2000">
              <a:solidFill>
                <a:schemeClr val="dk1"/>
              </a:solidFill>
              <a:latin typeface="Times New Roman"/>
              <a:ea typeface="Times New Roman"/>
              <a:cs typeface="Times New Roman"/>
              <a:sym typeface="Times New Roman"/>
            </a:endParaRPr>
          </a:p>
        </p:txBody>
      </p:sp>
      <p:sp>
        <p:nvSpPr>
          <p:cNvPr id="418" name="Google Shape;418;p2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19" name="Google Shape;419;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Examples and Features</a:t>
            </a:r>
            <a:endParaRPr/>
          </a:p>
        </p:txBody>
      </p:sp>
      <p:sp>
        <p:nvSpPr>
          <p:cNvPr id="425" name="Google Shape;425;p22"/>
          <p:cNvSpPr txBox="1"/>
          <p:nvPr>
            <p:ph idx="1" type="body"/>
          </p:nvPr>
        </p:nvSpPr>
        <p:spPr>
          <a:xfrm>
            <a:off x="1154954" y="2603499"/>
            <a:ext cx="8825659" cy="4093137"/>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Datasets that store the units of observation and their properties can be imagined as collections of data consisting of the following:</a:t>
            </a:r>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 </a:t>
            </a:r>
            <a:r>
              <a:rPr lang="en-IN" sz="2400">
                <a:solidFill>
                  <a:srgbClr val="FF0000"/>
                </a:solidFill>
                <a:latin typeface="Times New Roman"/>
                <a:ea typeface="Times New Roman"/>
                <a:cs typeface="Times New Roman"/>
                <a:sym typeface="Times New Roman"/>
              </a:rPr>
              <a:t>Examples</a:t>
            </a:r>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An “example” is an instance of the unit of observation for which properties have been recorded.</a:t>
            </a:r>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An “example” is also referred to as an “instance”, or “case” or “record.”</a:t>
            </a:r>
            <a:endParaRPr sz="2000">
              <a:solidFill>
                <a:schemeClr val="dk1"/>
              </a:solidFill>
              <a:latin typeface="Times New Roman"/>
              <a:ea typeface="Times New Roman"/>
              <a:cs typeface="Times New Roman"/>
              <a:sym typeface="Times New Roman"/>
            </a:endParaRPr>
          </a:p>
        </p:txBody>
      </p:sp>
      <p:sp>
        <p:nvSpPr>
          <p:cNvPr id="426" name="Google Shape;426;p2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27" name="Google Shape;427;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Examples and Features</a:t>
            </a:r>
            <a:endParaRPr/>
          </a:p>
        </p:txBody>
      </p:sp>
      <p:sp>
        <p:nvSpPr>
          <p:cNvPr id="433" name="Google Shape;433;p2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rgbClr val="FF0000"/>
                </a:solidFill>
                <a:latin typeface="Times New Roman"/>
                <a:ea typeface="Times New Roman"/>
                <a:cs typeface="Times New Roman"/>
                <a:sym typeface="Times New Roman"/>
              </a:rPr>
              <a:t>Features</a:t>
            </a:r>
            <a:endParaRPr sz="2000">
              <a:solidFill>
                <a:srgbClr val="FF0000"/>
              </a:solidFill>
              <a:latin typeface="Times New Roman"/>
              <a:ea typeface="Times New Roman"/>
              <a:cs typeface="Times New Roman"/>
              <a:sym typeface="Times New Roman"/>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A “feature” is a recorded property or a characteristic of examples. It is also referred to as “attribute”, or “variable” .</a:t>
            </a:r>
            <a:endParaRPr/>
          </a:p>
          <a:p>
            <a:pPr indent="-241300" lvl="0" marL="342900" rtl="0" algn="l">
              <a:spcBef>
                <a:spcPts val="1000"/>
              </a:spcBef>
              <a:spcAft>
                <a:spcPts val="0"/>
              </a:spcAft>
              <a:buSzPts val="1600"/>
              <a:buNone/>
            </a:pPr>
            <a:r>
              <a:t/>
            </a:r>
            <a:endParaRPr sz="2000"/>
          </a:p>
        </p:txBody>
      </p:sp>
      <p:sp>
        <p:nvSpPr>
          <p:cNvPr id="434" name="Google Shape;434;p2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35" name="Google Shape;435;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Examples for “examples” and “features”</a:t>
            </a:r>
            <a:endParaRPr/>
          </a:p>
        </p:txBody>
      </p:sp>
      <p:sp>
        <p:nvSpPr>
          <p:cNvPr id="441" name="Google Shape;441;p24"/>
          <p:cNvSpPr txBox="1"/>
          <p:nvPr>
            <p:ph idx="1" type="body"/>
          </p:nvPr>
        </p:nvSpPr>
        <p:spPr>
          <a:xfrm>
            <a:off x="1154954" y="2355273"/>
            <a:ext cx="8825659" cy="423949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solidFill>
                  <a:schemeClr val="dk1"/>
                </a:solidFill>
                <a:latin typeface="Times New Roman"/>
                <a:ea typeface="Times New Roman"/>
                <a:cs typeface="Times New Roman"/>
                <a:sym typeface="Times New Roman"/>
              </a:rPr>
              <a:t>1.Cancer detection</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Consider the problem of developing an algorithm for detecting cancer. In this study we note</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the following.</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(a) The </a:t>
            </a:r>
            <a:r>
              <a:rPr lang="en-IN">
                <a:solidFill>
                  <a:srgbClr val="FF0000"/>
                </a:solidFill>
                <a:latin typeface="Times New Roman"/>
                <a:ea typeface="Times New Roman"/>
                <a:cs typeface="Times New Roman"/>
                <a:sym typeface="Times New Roman"/>
              </a:rPr>
              <a:t>units of observation </a:t>
            </a:r>
            <a:r>
              <a:rPr lang="en-IN">
                <a:solidFill>
                  <a:schemeClr val="dk1"/>
                </a:solidFill>
                <a:latin typeface="Times New Roman"/>
                <a:ea typeface="Times New Roman"/>
                <a:cs typeface="Times New Roman"/>
                <a:sym typeface="Times New Roman"/>
              </a:rPr>
              <a:t>are the patients.</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(b) The </a:t>
            </a:r>
            <a:r>
              <a:rPr lang="en-IN">
                <a:solidFill>
                  <a:srgbClr val="FF0000"/>
                </a:solidFill>
                <a:latin typeface="Times New Roman"/>
                <a:ea typeface="Times New Roman"/>
                <a:cs typeface="Times New Roman"/>
                <a:sym typeface="Times New Roman"/>
              </a:rPr>
              <a:t>examples </a:t>
            </a:r>
            <a:r>
              <a:rPr lang="en-IN">
                <a:solidFill>
                  <a:schemeClr val="dk1"/>
                </a:solidFill>
                <a:latin typeface="Times New Roman"/>
                <a:ea typeface="Times New Roman"/>
                <a:cs typeface="Times New Roman"/>
                <a:sym typeface="Times New Roman"/>
              </a:rPr>
              <a:t>are members of a sample of cancer patients.</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(c) The following attributes of the patients may be chosen as the </a:t>
            </a:r>
            <a:r>
              <a:rPr lang="en-IN">
                <a:solidFill>
                  <a:srgbClr val="FF0000"/>
                </a:solidFill>
                <a:latin typeface="Times New Roman"/>
                <a:ea typeface="Times New Roman"/>
                <a:cs typeface="Times New Roman"/>
                <a:sym typeface="Times New Roman"/>
              </a:rPr>
              <a:t>features</a:t>
            </a:r>
            <a:r>
              <a:rPr lang="en-IN">
                <a:solidFill>
                  <a:schemeClr val="dk1"/>
                </a:solidFill>
                <a:latin typeface="Times New Roman"/>
                <a:ea typeface="Times New Roman"/>
                <a:cs typeface="Times New Roman"/>
                <a:sym typeface="Times New Roman"/>
              </a:rPr>
              <a:t>:</a:t>
            </a:r>
            <a:endParaRPr/>
          </a:p>
          <a:p>
            <a:pPr indent="-285750" lvl="1" marL="742950" rtl="0" algn="l">
              <a:spcBef>
                <a:spcPts val="1000"/>
              </a:spcBef>
              <a:spcAft>
                <a:spcPts val="0"/>
              </a:spcAft>
              <a:buSzPts val="1280"/>
              <a:buChar char="►"/>
            </a:pPr>
            <a:r>
              <a:rPr lang="en-IN">
                <a:solidFill>
                  <a:schemeClr val="dk1"/>
                </a:solidFill>
                <a:latin typeface="Times New Roman"/>
                <a:ea typeface="Times New Roman"/>
                <a:cs typeface="Times New Roman"/>
                <a:sym typeface="Times New Roman"/>
              </a:rPr>
              <a:t>gender</a:t>
            </a:r>
            <a:endParaRPr>
              <a:solidFill>
                <a:schemeClr val="dk1"/>
              </a:solidFill>
              <a:latin typeface="Times New Roman"/>
              <a:ea typeface="Times New Roman"/>
              <a:cs typeface="Times New Roman"/>
              <a:sym typeface="Times New Roman"/>
            </a:endParaRPr>
          </a:p>
          <a:p>
            <a:pPr indent="-285750" lvl="1" marL="742950" rtl="0" algn="l">
              <a:spcBef>
                <a:spcPts val="1000"/>
              </a:spcBef>
              <a:spcAft>
                <a:spcPts val="0"/>
              </a:spcAft>
              <a:buSzPts val="1280"/>
              <a:buChar char="►"/>
            </a:pPr>
            <a:r>
              <a:rPr lang="en-IN">
                <a:solidFill>
                  <a:schemeClr val="dk1"/>
                </a:solidFill>
                <a:latin typeface="Times New Roman"/>
                <a:ea typeface="Times New Roman"/>
                <a:cs typeface="Times New Roman"/>
                <a:sym typeface="Times New Roman"/>
              </a:rPr>
              <a:t>age</a:t>
            </a:r>
            <a:endParaRPr>
              <a:solidFill>
                <a:schemeClr val="dk1"/>
              </a:solidFill>
              <a:latin typeface="Times New Roman"/>
              <a:ea typeface="Times New Roman"/>
              <a:cs typeface="Times New Roman"/>
              <a:sym typeface="Times New Roman"/>
            </a:endParaRPr>
          </a:p>
          <a:p>
            <a:pPr indent="-285750" lvl="1" marL="742950" rtl="0" algn="l">
              <a:spcBef>
                <a:spcPts val="1000"/>
              </a:spcBef>
              <a:spcAft>
                <a:spcPts val="0"/>
              </a:spcAft>
              <a:buSzPts val="1280"/>
              <a:buChar char="►"/>
            </a:pPr>
            <a:r>
              <a:rPr lang="en-IN">
                <a:solidFill>
                  <a:schemeClr val="dk1"/>
                </a:solidFill>
                <a:latin typeface="Times New Roman"/>
                <a:ea typeface="Times New Roman"/>
                <a:cs typeface="Times New Roman"/>
                <a:sym typeface="Times New Roman"/>
              </a:rPr>
              <a:t> blood pressure</a:t>
            </a:r>
            <a:endParaRPr/>
          </a:p>
          <a:p>
            <a:pPr indent="-285750" lvl="1" marL="742950" rtl="0" algn="l">
              <a:spcBef>
                <a:spcPts val="1000"/>
              </a:spcBef>
              <a:spcAft>
                <a:spcPts val="0"/>
              </a:spcAft>
              <a:buSzPts val="1280"/>
              <a:buChar char="►"/>
            </a:pPr>
            <a:r>
              <a:rPr lang="en-IN">
                <a:solidFill>
                  <a:schemeClr val="dk1"/>
                </a:solidFill>
                <a:latin typeface="Times New Roman"/>
                <a:ea typeface="Times New Roman"/>
                <a:cs typeface="Times New Roman"/>
                <a:sym typeface="Times New Roman"/>
              </a:rPr>
              <a:t>the findings of the pathology report after a biopsy</a:t>
            </a:r>
            <a:endParaRPr/>
          </a:p>
        </p:txBody>
      </p:sp>
      <p:sp>
        <p:nvSpPr>
          <p:cNvPr id="442" name="Google Shape;442;p2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43" name="Google Shape;443;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Examples for “examples” and “features”</a:t>
            </a:r>
            <a:endParaRPr/>
          </a:p>
        </p:txBody>
      </p:sp>
      <p:sp>
        <p:nvSpPr>
          <p:cNvPr id="449" name="Google Shape;449;p25"/>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solidFill>
                  <a:schemeClr val="dk1"/>
                </a:solidFill>
                <a:latin typeface="Times New Roman"/>
                <a:ea typeface="Times New Roman"/>
                <a:cs typeface="Times New Roman"/>
                <a:sym typeface="Times New Roman"/>
              </a:rPr>
              <a:t>Spam e-mail</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Let it be required to build a learning algorithm to identify spam e-mail.</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(a) The </a:t>
            </a:r>
            <a:r>
              <a:rPr lang="en-IN">
                <a:solidFill>
                  <a:srgbClr val="FF0000"/>
                </a:solidFill>
                <a:latin typeface="Times New Roman"/>
                <a:ea typeface="Times New Roman"/>
                <a:cs typeface="Times New Roman"/>
                <a:sym typeface="Times New Roman"/>
              </a:rPr>
              <a:t>unit of observation </a:t>
            </a:r>
            <a:r>
              <a:rPr lang="en-IN">
                <a:solidFill>
                  <a:schemeClr val="dk1"/>
                </a:solidFill>
                <a:latin typeface="Times New Roman"/>
                <a:ea typeface="Times New Roman"/>
                <a:cs typeface="Times New Roman"/>
                <a:sym typeface="Times New Roman"/>
              </a:rPr>
              <a:t>could be an e-mail messages.</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(b) The </a:t>
            </a:r>
            <a:r>
              <a:rPr lang="en-IN">
                <a:solidFill>
                  <a:srgbClr val="FF0000"/>
                </a:solidFill>
                <a:latin typeface="Times New Roman"/>
                <a:ea typeface="Times New Roman"/>
                <a:cs typeface="Times New Roman"/>
                <a:sym typeface="Times New Roman"/>
              </a:rPr>
              <a:t>examples</a:t>
            </a:r>
            <a:r>
              <a:rPr lang="en-IN">
                <a:solidFill>
                  <a:schemeClr val="dk1"/>
                </a:solidFill>
                <a:latin typeface="Times New Roman"/>
                <a:ea typeface="Times New Roman"/>
                <a:cs typeface="Times New Roman"/>
                <a:sym typeface="Times New Roman"/>
              </a:rPr>
              <a:t> would be specific messages.</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(c) The </a:t>
            </a:r>
            <a:r>
              <a:rPr lang="en-IN">
                <a:solidFill>
                  <a:srgbClr val="FF0000"/>
                </a:solidFill>
                <a:latin typeface="Times New Roman"/>
                <a:ea typeface="Times New Roman"/>
                <a:cs typeface="Times New Roman"/>
                <a:sym typeface="Times New Roman"/>
              </a:rPr>
              <a:t>features </a:t>
            </a:r>
            <a:r>
              <a:rPr lang="en-IN">
                <a:solidFill>
                  <a:schemeClr val="dk1"/>
                </a:solidFill>
                <a:latin typeface="Times New Roman"/>
                <a:ea typeface="Times New Roman"/>
                <a:cs typeface="Times New Roman"/>
                <a:sym typeface="Times New Roman"/>
              </a:rPr>
              <a:t>might consist of the words used in the messages.</a:t>
            </a:r>
            <a:endParaRPr/>
          </a:p>
        </p:txBody>
      </p:sp>
      <p:sp>
        <p:nvSpPr>
          <p:cNvPr id="450" name="Google Shape;450;p2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51" name="Google Shape;451;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DATA SET</a:t>
            </a:r>
            <a:endParaRPr/>
          </a:p>
        </p:txBody>
      </p:sp>
      <p:sp>
        <p:nvSpPr>
          <p:cNvPr id="457" name="Google Shape;457;p2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solidFill>
                  <a:schemeClr val="dk1"/>
                </a:solidFill>
                <a:latin typeface="Times New Roman"/>
                <a:ea typeface="Times New Roman"/>
                <a:cs typeface="Times New Roman"/>
                <a:sym typeface="Times New Roman"/>
              </a:rPr>
              <a:t>Examples and features are generally collected in a </a:t>
            </a:r>
            <a:r>
              <a:rPr lang="en-IN" sz="2000">
                <a:solidFill>
                  <a:srgbClr val="FF0000"/>
                </a:solidFill>
                <a:latin typeface="Times New Roman"/>
                <a:ea typeface="Times New Roman"/>
                <a:cs typeface="Times New Roman"/>
                <a:sym typeface="Times New Roman"/>
              </a:rPr>
              <a:t>matrix format.</a:t>
            </a:r>
            <a:endParaRPr/>
          </a:p>
          <a:p>
            <a:pPr indent="-251459" lvl="0" marL="342900" rtl="0" algn="l">
              <a:spcBef>
                <a:spcPts val="1000"/>
              </a:spcBef>
              <a:spcAft>
                <a:spcPts val="0"/>
              </a:spcAft>
              <a:buSzPts val="1440"/>
              <a:buNone/>
            </a:pPr>
            <a:r>
              <a:t/>
            </a:r>
            <a:endParaRPr>
              <a:solidFill>
                <a:schemeClr val="dk1"/>
              </a:solidFill>
              <a:latin typeface="Times New Roman"/>
              <a:ea typeface="Times New Roman"/>
              <a:cs typeface="Times New Roman"/>
              <a:sym typeface="Times New Roman"/>
            </a:endParaRPr>
          </a:p>
        </p:txBody>
      </p:sp>
      <p:sp>
        <p:nvSpPr>
          <p:cNvPr id="458" name="Google Shape;458;p2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59" name="Google Shape;459;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460" name="Google Shape;460;p26"/>
          <p:cNvPicPr preferRelativeResize="0"/>
          <p:nvPr/>
        </p:nvPicPr>
        <p:blipFill rotWithShape="1">
          <a:blip r:embed="rId3">
            <a:alphaModFix/>
          </a:blip>
          <a:srcRect b="0" l="0" r="0" t="0"/>
          <a:stretch/>
        </p:blipFill>
        <p:spPr>
          <a:xfrm>
            <a:off x="1600200" y="3066746"/>
            <a:ext cx="8316167" cy="36298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Different forms of data</a:t>
            </a:r>
            <a:endParaRPr/>
          </a:p>
        </p:txBody>
      </p:sp>
      <p:sp>
        <p:nvSpPr>
          <p:cNvPr id="466" name="Google Shape;466;p27"/>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IN" sz="2400">
                <a:solidFill>
                  <a:schemeClr val="dk1"/>
                </a:solidFill>
                <a:latin typeface="Times New Roman"/>
                <a:ea typeface="Times New Roman"/>
                <a:cs typeface="Times New Roman"/>
                <a:sym typeface="Times New Roman"/>
              </a:rPr>
              <a:t>1. Numeric data</a:t>
            </a:r>
            <a:endParaRPr/>
          </a:p>
          <a:p>
            <a:pPr indent="-342900" lvl="0" marL="342900" rtl="0" algn="l">
              <a:spcBef>
                <a:spcPts val="1000"/>
              </a:spcBef>
              <a:spcAft>
                <a:spcPts val="0"/>
              </a:spcAft>
              <a:buSzPts val="1920"/>
              <a:buChar char="►"/>
            </a:pPr>
            <a:r>
              <a:rPr lang="en-IN" sz="2400">
                <a:solidFill>
                  <a:schemeClr val="dk1"/>
                </a:solidFill>
                <a:latin typeface="Times New Roman"/>
                <a:ea typeface="Times New Roman"/>
                <a:cs typeface="Times New Roman"/>
                <a:sym typeface="Times New Roman"/>
              </a:rPr>
              <a:t>2. Categorical or nominal</a:t>
            </a:r>
            <a:endParaRPr/>
          </a:p>
          <a:p>
            <a:pPr indent="-342900" lvl="0" marL="342900" rtl="0" algn="l">
              <a:spcBef>
                <a:spcPts val="1000"/>
              </a:spcBef>
              <a:spcAft>
                <a:spcPts val="0"/>
              </a:spcAft>
              <a:buSzPts val="1920"/>
              <a:buChar char="►"/>
            </a:pPr>
            <a:r>
              <a:rPr lang="en-IN" sz="2400">
                <a:solidFill>
                  <a:schemeClr val="dk1"/>
                </a:solidFill>
                <a:latin typeface="Times New Roman"/>
                <a:ea typeface="Times New Roman"/>
                <a:cs typeface="Times New Roman"/>
                <a:sym typeface="Times New Roman"/>
              </a:rPr>
              <a:t>3. Ordinal data</a:t>
            </a:r>
            <a:endParaRPr/>
          </a:p>
        </p:txBody>
      </p:sp>
      <p:sp>
        <p:nvSpPr>
          <p:cNvPr id="467" name="Google Shape;467;p2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68" name="Google Shape;468;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Different forms of data</a:t>
            </a:r>
            <a:endParaRPr/>
          </a:p>
        </p:txBody>
      </p:sp>
      <p:sp>
        <p:nvSpPr>
          <p:cNvPr id="474" name="Google Shape;474;p28"/>
          <p:cNvSpPr txBox="1"/>
          <p:nvPr>
            <p:ph idx="1" type="body"/>
          </p:nvPr>
        </p:nvSpPr>
        <p:spPr>
          <a:xfrm>
            <a:off x="1154954" y="2603500"/>
            <a:ext cx="8825659" cy="3991264"/>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rgbClr val="FF0000"/>
                </a:solidFill>
                <a:latin typeface="Times New Roman"/>
                <a:ea typeface="Times New Roman"/>
                <a:cs typeface="Times New Roman"/>
                <a:sym typeface="Times New Roman"/>
              </a:rPr>
              <a:t>Numeric Data</a:t>
            </a:r>
            <a:endParaRPr sz="2000">
              <a:solidFill>
                <a:srgbClr val="FF0000"/>
              </a:solidFill>
              <a:latin typeface="Times New Roman"/>
              <a:ea typeface="Times New Roman"/>
              <a:cs typeface="Times New Roman"/>
              <a:sym typeface="Times New Roman"/>
            </a:endParaRPr>
          </a:p>
          <a:p>
            <a:pPr indent="-285750" lvl="1" marL="74295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If a feature represents a characteristic measured in numbers, it is called a </a:t>
            </a:r>
            <a:r>
              <a:rPr i="1" lang="en-IN" sz="2000">
                <a:solidFill>
                  <a:schemeClr val="dk1"/>
                </a:solidFill>
                <a:latin typeface="Times New Roman"/>
                <a:ea typeface="Times New Roman"/>
                <a:cs typeface="Times New Roman"/>
                <a:sym typeface="Times New Roman"/>
              </a:rPr>
              <a:t>numeric feature.</a:t>
            </a:r>
            <a:endParaRPr/>
          </a:p>
          <a:p>
            <a:pPr indent="-184150" lvl="1" marL="742950" rtl="0" algn="just">
              <a:spcBef>
                <a:spcPts val="1000"/>
              </a:spcBef>
              <a:spcAft>
                <a:spcPts val="0"/>
              </a:spcAft>
              <a:buSzPts val="1600"/>
              <a:buNone/>
            </a:pPr>
            <a:r>
              <a:t/>
            </a:r>
            <a:endParaRPr i="1" sz="2000">
              <a:solidFill>
                <a:schemeClr val="dk1"/>
              </a:solidFill>
              <a:latin typeface="Times New Roman"/>
              <a:ea typeface="Times New Roman"/>
              <a:cs typeface="Times New Roman"/>
              <a:sym typeface="Times New Roman"/>
            </a:endParaRPr>
          </a:p>
          <a:p>
            <a:pPr indent="-342900" lvl="0" marL="342900" rtl="0" algn="just">
              <a:spcBef>
                <a:spcPts val="1000"/>
              </a:spcBef>
              <a:spcAft>
                <a:spcPts val="0"/>
              </a:spcAft>
              <a:buSzPts val="1600"/>
              <a:buChar char="►"/>
            </a:pPr>
            <a:r>
              <a:rPr lang="en-IN" sz="2000">
                <a:solidFill>
                  <a:srgbClr val="FF0000"/>
                </a:solidFill>
                <a:latin typeface="Times New Roman"/>
                <a:ea typeface="Times New Roman"/>
                <a:cs typeface="Times New Roman"/>
                <a:sym typeface="Times New Roman"/>
              </a:rPr>
              <a:t>Categorical or norminal Data</a:t>
            </a:r>
            <a:endParaRPr/>
          </a:p>
          <a:p>
            <a:pPr indent="-285750" lvl="1" marL="74295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A categorical feature is an attribute that can take on one of a limited, and usually fixed, number of possible values on the basis of some qualitative property. </a:t>
            </a:r>
            <a:r>
              <a:rPr i="1" lang="en-IN" sz="2000">
                <a:solidFill>
                  <a:schemeClr val="dk1"/>
                </a:solidFill>
                <a:latin typeface="Times New Roman"/>
                <a:ea typeface="Times New Roman"/>
                <a:cs typeface="Times New Roman"/>
                <a:sym typeface="Times New Roman"/>
              </a:rPr>
              <a:t>A categorical feature is also called a nominal feature.</a:t>
            </a:r>
            <a:endParaRPr i="1" sz="2000">
              <a:solidFill>
                <a:schemeClr val="dk1"/>
              </a:solidFill>
              <a:latin typeface="Times New Roman"/>
              <a:ea typeface="Times New Roman"/>
              <a:cs typeface="Times New Roman"/>
              <a:sym typeface="Times New Roman"/>
            </a:endParaRPr>
          </a:p>
        </p:txBody>
      </p:sp>
      <p:sp>
        <p:nvSpPr>
          <p:cNvPr id="475" name="Google Shape;475;p2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76" name="Google Shape;476;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Different types of Data</a:t>
            </a:r>
            <a:endParaRPr/>
          </a:p>
        </p:txBody>
      </p:sp>
      <p:sp>
        <p:nvSpPr>
          <p:cNvPr id="482" name="Google Shape;482;p29"/>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Ordinal Data</a:t>
            </a:r>
            <a:endParaRPr sz="2000">
              <a:solidFill>
                <a:schemeClr val="dk1"/>
              </a:solidFill>
              <a:latin typeface="Times New Roman"/>
              <a:ea typeface="Times New Roman"/>
              <a:cs typeface="Times New Roman"/>
              <a:sym typeface="Times New Roman"/>
            </a:endParaRPr>
          </a:p>
          <a:p>
            <a:pPr indent="-285750" lvl="1" marL="74295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This denotes a nominal variable with categories falling in an ordered list. Examples include clothing sizes such as small, medium, and large, or a measurement of customer satisfaction on a scale from “not at all happy” to “very happy.”</a:t>
            </a:r>
            <a:endParaRPr/>
          </a:p>
        </p:txBody>
      </p:sp>
      <p:sp>
        <p:nvSpPr>
          <p:cNvPr id="483" name="Google Shape;483;p2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84" name="Google Shape;484;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t/>
            </a:r>
            <a:endParaRPr/>
          </a:p>
        </p:txBody>
      </p:sp>
      <p:sp>
        <p:nvSpPr>
          <p:cNvPr id="270" name="Google Shape;270;p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271" name="Google Shape;271;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272" name="Google Shape;272;p3"/>
          <p:cNvPicPr preferRelativeResize="0"/>
          <p:nvPr>
            <p:ph idx="1" type="body"/>
          </p:nvPr>
        </p:nvPicPr>
        <p:blipFill rotWithShape="1">
          <a:blip r:embed="rId3">
            <a:alphaModFix/>
          </a:blip>
          <a:srcRect b="0" l="0" r="0" t="0"/>
          <a:stretch/>
        </p:blipFill>
        <p:spPr>
          <a:xfrm>
            <a:off x="1385455" y="2050473"/>
            <a:ext cx="9267649" cy="46456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t/>
            </a:r>
            <a:endParaRPr/>
          </a:p>
        </p:txBody>
      </p:sp>
      <p:sp>
        <p:nvSpPr>
          <p:cNvPr id="490" name="Google Shape;490;p30"/>
          <p:cNvSpPr txBox="1"/>
          <p:nvPr>
            <p:ph idx="2" type="body"/>
          </p:nvPr>
        </p:nvSpPr>
        <p:spPr>
          <a:xfrm>
            <a:off x="8132618" y="2603500"/>
            <a:ext cx="2901253"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IN">
                <a:solidFill>
                  <a:schemeClr val="dk1"/>
                </a:solidFill>
                <a:latin typeface="Times New Roman"/>
                <a:ea typeface="Times New Roman"/>
                <a:cs typeface="Times New Roman"/>
                <a:sym typeface="Times New Roman"/>
              </a:rPr>
              <a:t>In the data given in Fig.1.2, the features “year”, “price” and “mileage” are numeric and the features “model”, “color” and “transmission” are categorical.</a:t>
            </a:r>
            <a:endParaRPr/>
          </a:p>
        </p:txBody>
      </p:sp>
      <p:sp>
        <p:nvSpPr>
          <p:cNvPr id="491" name="Google Shape;491;p3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492" name="Google Shape;492;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493" name="Google Shape;493;p30"/>
          <p:cNvPicPr preferRelativeResize="0"/>
          <p:nvPr>
            <p:ph idx="1" type="body"/>
          </p:nvPr>
        </p:nvPicPr>
        <p:blipFill rotWithShape="1">
          <a:blip r:embed="rId3">
            <a:alphaModFix/>
          </a:blip>
          <a:srcRect b="0" l="0" r="0" t="0"/>
          <a:stretch/>
        </p:blipFill>
        <p:spPr>
          <a:xfrm>
            <a:off x="581891" y="2603500"/>
            <a:ext cx="7259781" cy="37883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Examples of Machine Learning Applns</a:t>
            </a:r>
            <a:endParaRPr>
              <a:latin typeface="Times New Roman"/>
              <a:ea typeface="Times New Roman"/>
              <a:cs typeface="Times New Roman"/>
              <a:sym typeface="Times New Roman"/>
            </a:endParaRPr>
          </a:p>
        </p:txBody>
      </p:sp>
      <p:sp>
        <p:nvSpPr>
          <p:cNvPr id="499" name="Google Shape;499;p31"/>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1.Learning Associations</a:t>
            </a:r>
            <a:endParaRPr/>
          </a:p>
          <a:p>
            <a:pPr indent="-285750" lvl="1" marL="742950" rtl="0" algn="just">
              <a:spcBef>
                <a:spcPts val="1000"/>
              </a:spcBef>
              <a:spcAft>
                <a:spcPts val="0"/>
              </a:spcAft>
              <a:buSzPts val="1440"/>
              <a:buChar char="►"/>
            </a:pPr>
            <a:r>
              <a:rPr lang="en-IN" sz="1800">
                <a:solidFill>
                  <a:schemeClr val="dk1"/>
                </a:solidFill>
                <a:latin typeface="Times New Roman"/>
                <a:ea typeface="Times New Roman"/>
                <a:cs typeface="Times New Roman"/>
                <a:sym typeface="Times New Roman"/>
              </a:rPr>
              <a:t>Association rule learning is a machine learning method for discovering interesting relations, called “association rules”, between variables in large databases using some measures of “interestingness”.</a:t>
            </a:r>
            <a:endParaRPr/>
          </a:p>
          <a:p>
            <a:pPr indent="-241300" lvl="0" marL="342900" rtl="0" algn="just">
              <a:spcBef>
                <a:spcPts val="1000"/>
              </a:spcBef>
              <a:spcAft>
                <a:spcPts val="0"/>
              </a:spcAft>
              <a:buSzPts val="1600"/>
              <a:buNone/>
            </a:pPr>
            <a:r>
              <a:t/>
            </a:r>
            <a:endParaRPr sz="2000">
              <a:solidFill>
                <a:schemeClr val="dk1"/>
              </a:solidFill>
              <a:latin typeface="Times New Roman"/>
              <a:ea typeface="Times New Roman"/>
              <a:cs typeface="Times New Roman"/>
              <a:sym typeface="Times New Roman"/>
            </a:endParaRPr>
          </a:p>
        </p:txBody>
      </p:sp>
      <p:sp>
        <p:nvSpPr>
          <p:cNvPr id="500" name="Google Shape;500;p3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01" name="Google Shape;501;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Market Basket Analysis</a:t>
            </a:r>
            <a:endParaRPr/>
          </a:p>
        </p:txBody>
      </p:sp>
      <p:pic>
        <p:nvPicPr>
          <p:cNvPr id="507" name="Google Shape;507;p32"/>
          <p:cNvPicPr preferRelativeResize="0"/>
          <p:nvPr>
            <p:ph idx="1" type="body"/>
          </p:nvPr>
        </p:nvPicPr>
        <p:blipFill rotWithShape="1">
          <a:blip r:embed="rId3">
            <a:alphaModFix/>
          </a:blip>
          <a:srcRect b="0" l="0" r="0" t="0"/>
          <a:stretch/>
        </p:blipFill>
        <p:spPr>
          <a:xfrm>
            <a:off x="1620982" y="2327564"/>
            <a:ext cx="7301345" cy="4530436"/>
          </a:xfrm>
          <a:prstGeom prst="rect">
            <a:avLst/>
          </a:prstGeom>
          <a:noFill/>
          <a:ln>
            <a:noFill/>
          </a:ln>
        </p:spPr>
      </p:pic>
      <p:sp>
        <p:nvSpPr>
          <p:cNvPr id="508" name="Google Shape;508;p3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09" name="Google Shape;509;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Example</a:t>
            </a:r>
            <a:endParaRPr/>
          </a:p>
        </p:txBody>
      </p:sp>
      <p:sp>
        <p:nvSpPr>
          <p:cNvPr id="515" name="Google Shape;515;p33"/>
          <p:cNvSpPr txBox="1"/>
          <p:nvPr>
            <p:ph idx="1" type="body"/>
          </p:nvPr>
        </p:nvSpPr>
        <p:spPr>
          <a:xfrm>
            <a:off x="1154954" y="2258291"/>
            <a:ext cx="8825659" cy="430876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latin typeface="Times New Roman"/>
                <a:ea typeface="Times New Roman"/>
                <a:cs typeface="Times New Roman"/>
                <a:sym typeface="Times New Roman"/>
              </a:rPr>
              <a:t>Consider a supermarket chain. The management of the chain is interested in knowing whether there are any patterns in the purchases of products by customers like the following:</a:t>
            </a:r>
            <a:endParaRPr/>
          </a:p>
          <a:p>
            <a:pPr indent="-342900" lvl="0" marL="342900" rtl="0" algn="just">
              <a:spcBef>
                <a:spcPts val="1000"/>
              </a:spcBef>
              <a:spcAft>
                <a:spcPts val="0"/>
              </a:spcAft>
              <a:buSzPts val="1600"/>
              <a:buChar char="►"/>
            </a:pPr>
            <a:r>
              <a:rPr lang="en-IN" sz="2000">
                <a:latin typeface="Times New Roman"/>
                <a:ea typeface="Times New Roman"/>
                <a:cs typeface="Times New Roman"/>
                <a:sym typeface="Times New Roman"/>
              </a:rPr>
              <a:t>“If a customer buys onions and potatoes together, then he/she is likely to also buy hamburger.”</a:t>
            </a:r>
            <a:endParaRPr/>
          </a:p>
          <a:p>
            <a:pPr indent="-241300" lvl="0" marL="342900" rtl="0" algn="just">
              <a:spcBef>
                <a:spcPts val="1000"/>
              </a:spcBef>
              <a:spcAft>
                <a:spcPts val="0"/>
              </a:spcAft>
              <a:buSzPts val="1600"/>
              <a:buNone/>
            </a:pPr>
            <a:r>
              <a:t/>
            </a:r>
            <a:endParaRPr sz="2000">
              <a:latin typeface="Times New Roman"/>
              <a:ea typeface="Times New Roman"/>
              <a:cs typeface="Times New Roman"/>
              <a:sym typeface="Times New Roman"/>
            </a:endParaRPr>
          </a:p>
          <a:p>
            <a:pPr indent="-342900" lvl="0" marL="342900" rtl="0" algn="just">
              <a:spcBef>
                <a:spcPts val="1000"/>
              </a:spcBef>
              <a:spcAft>
                <a:spcPts val="0"/>
              </a:spcAft>
              <a:buSzPts val="1600"/>
              <a:buChar char="►"/>
            </a:pPr>
            <a:r>
              <a:rPr lang="en-IN" sz="2000">
                <a:latin typeface="Times New Roman"/>
                <a:ea typeface="Times New Roman"/>
                <a:cs typeface="Times New Roman"/>
                <a:sym typeface="Times New Roman"/>
              </a:rPr>
              <a:t>This defines an association between the set of products {onion, potato} and the set {burger}. This association is represented in the form of a rule as follows:</a:t>
            </a:r>
            <a:endParaRPr/>
          </a:p>
          <a:p>
            <a:pPr indent="-285750" lvl="1" marL="742950" rtl="0" algn="just">
              <a:spcBef>
                <a:spcPts val="1000"/>
              </a:spcBef>
              <a:spcAft>
                <a:spcPts val="0"/>
              </a:spcAft>
              <a:buSzPts val="1600"/>
              <a:buChar char="►"/>
            </a:pPr>
            <a:r>
              <a:rPr lang="en-IN" sz="2000">
                <a:latin typeface="Times New Roman"/>
                <a:ea typeface="Times New Roman"/>
                <a:cs typeface="Times New Roman"/>
                <a:sym typeface="Times New Roman"/>
              </a:rPr>
              <a:t>{onion, potato}  {burger}</a:t>
            </a:r>
            <a:endParaRPr sz="2000">
              <a:latin typeface="Times New Roman"/>
              <a:ea typeface="Times New Roman"/>
              <a:cs typeface="Times New Roman"/>
              <a:sym typeface="Times New Roman"/>
            </a:endParaRPr>
          </a:p>
        </p:txBody>
      </p:sp>
      <p:sp>
        <p:nvSpPr>
          <p:cNvPr id="516" name="Google Shape;516;p3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17" name="Google Shape;517;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t/>
            </a:r>
            <a:endParaRPr/>
          </a:p>
        </p:txBody>
      </p:sp>
      <p:sp>
        <p:nvSpPr>
          <p:cNvPr id="523" name="Google Shape;523;p34"/>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The measure of how likely a customer, who has bought onion and potato, to buy burger also is given by the conditional probability</a:t>
            </a:r>
            <a:endParaRPr/>
          </a:p>
          <a:p>
            <a:pPr indent="-228600" lvl="2" marL="1143000" rtl="0" algn="l">
              <a:spcBef>
                <a:spcPts val="1000"/>
              </a:spcBef>
              <a:spcAft>
                <a:spcPts val="0"/>
              </a:spcAft>
              <a:buSzPts val="1440"/>
              <a:buChar char="►"/>
            </a:pPr>
            <a:r>
              <a:rPr lang="en-IN" sz="1800">
                <a:solidFill>
                  <a:srgbClr val="FF0000"/>
                </a:solidFill>
                <a:latin typeface="Times New Roman"/>
                <a:ea typeface="Times New Roman"/>
                <a:cs typeface="Times New Roman"/>
                <a:sym typeface="Times New Roman"/>
              </a:rPr>
              <a:t>P({burger}|{onion, potato});</a:t>
            </a:r>
            <a:endParaRPr sz="1800">
              <a:solidFill>
                <a:srgbClr val="FF0000"/>
              </a:solidFill>
              <a:latin typeface="Times New Roman"/>
              <a:ea typeface="Times New Roman"/>
              <a:cs typeface="Times New Roman"/>
              <a:sym typeface="Times New Roman"/>
            </a:endParaRPr>
          </a:p>
          <a:p>
            <a:pPr indent="-342900" lvl="0" marL="342900" rtl="0" algn="l">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If this conditional probability is 0.8, then the rule may be stated more precisely as follows:</a:t>
            </a:r>
            <a:endParaRPr/>
          </a:p>
          <a:p>
            <a:pPr indent="-342900" lvl="0" marL="342900" rtl="0" algn="l">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“80% of customers who buy onion and potato also buy burger.”</a:t>
            </a:r>
            <a:endParaRPr sz="2000">
              <a:solidFill>
                <a:schemeClr val="dk1"/>
              </a:solidFill>
              <a:latin typeface="Times New Roman"/>
              <a:ea typeface="Times New Roman"/>
              <a:cs typeface="Times New Roman"/>
              <a:sym typeface="Times New Roman"/>
            </a:endParaRPr>
          </a:p>
        </p:txBody>
      </p:sp>
      <p:sp>
        <p:nvSpPr>
          <p:cNvPr id="524" name="Google Shape;524;p3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25" name="Google Shape;525;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Association Rule</a:t>
            </a:r>
            <a:endParaRPr>
              <a:latin typeface="Times New Roman"/>
              <a:ea typeface="Times New Roman"/>
              <a:cs typeface="Times New Roman"/>
              <a:sym typeface="Times New Roman"/>
            </a:endParaRPr>
          </a:p>
        </p:txBody>
      </p:sp>
      <p:sp>
        <p:nvSpPr>
          <p:cNvPr id="531" name="Google Shape;531;p35"/>
          <p:cNvSpPr txBox="1"/>
          <p:nvPr>
            <p:ph idx="1" type="body"/>
          </p:nvPr>
        </p:nvSpPr>
        <p:spPr>
          <a:xfrm>
            <a:off x="1154954" y="2603499"/>
            <a:ext cx="6174101" cy="397740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Consider an association rule of the form</a:t>
            </a:r>
            <a:endParaRPr/>
          </a:p>
          <a:p>
            <a:pPr indent="-228600" lvl="3" marL="1600200" rtl="0" algn="l">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X  =&gt;Y;</a:t>
            </a:r>
            <a:endParaRPr/>
          </a:p>
          <a:p>
            <a:pPr indent="-342900" lvl="0" marL="342900" rtl="0" algn="l">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that is, if people buy X then they are also likely to buy Y .</a:t>
            </a:r>
            <a:endParaRPr/>
          </a:p>
          <a:p>
            <a:pPr indent="-342900" lvl="0" marL="342900" rtl="0" algn="l">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Suppose there is a customer who buys X and does not buy Y . Then that customer is a potentialY customer. </a:t>
            </a:r>
            <a:endParaRPr sz="2000">
              <a:solidFill>
                <a:schemeClr val="dk1"/>
              </a:solidFill>
              <a:latin typeface="Times New Roman"/>
              <a:ea typeface="Times New Roman"/>
              <a:cs typeface="Times New Roman"/>
              <a:sym typeface="Times New Roman"/>
            </a:endParaRPr>
          </a:p>
          <a:p>
            <a:pPr indent="-342900" lvl="0" marL="342900" rtl="0" algn="l">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Once we find such customers, we can target them for cross-selling. A knowledge of such rules can be used for promotional pricing or product placements.</a:t>
            </a:r>
            <a:endParaRPr sz="2000">
              <a:solidFill>
                <a:schemeClr val="dk1"/>
              </a:solidFill>
              <a:latin typeface="Times New Roman"/>
              <a:ea typeface="Times New Roman"/>
              <a:cs typeface="Times New Roman"/>
              <a:sym typeface="Times New Roman"/>
            </a:endParaRPr>
          </a:p>
        </p:txBody>
      </p:sp>
      <p:sp>
        <p:nvSpPr>
          <p:cNvPr id="532" name="Google Shape;532;p3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33" name="Google Shape;533;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534" name="Google Shape;534;p35"/>
          <p:cNvPicPr preferRelativeResize="0"/>
          <p:nvPr/>
        </p:nvPicPr>
        <p:blipFill rotWithShape="1">
          <a:blip r:embed="rId3">
            <a:alphaModFix/>
          </a:blip>
          <a:srcRect b="0" l="0" r="0" t="0"/>
          <a:stretch/>
        </p:blipFill>
        <p:spPr>
          <a:xfrm>
            <a:off x="7329055" y="3186545"/>
            <a:ext cx="4572000" cy="27847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Association Rule</a:t>
            </a:r>
            <a:endParaRPr>
              <a:latin typeface="Times New Roman"/>
              <a:ea typeface="Times New Roman"/>
              <a:cs typeface="Times New Roman"/>
              <a:sym typeface="Times New Roman"/>
            </a:endParaRPr>
          </a:p>
        </p:txBody>
      </p:sp>
      <p:sp>
        <p:nvSpPr>
          <p:cNvPr id="540" name="Google Shape;540;p3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latin typeface="Times New Roman"/>
                <a:ea typeface="Times New Roman"/>
                <a:cs typeface="Times New Roman"/>
                <a:sym typeface="Times New Roman"/>
              </a:rPr>
              <a:t>In finding an association rule X  Y , we are interested in learning a </a:t>
            </a:r>
            <a:r>
              <a:rPr lang="en-IN" sz="2000">
                <a:solidFill>
                  <a:srgbClr val="FF0000"/>
                </a:solidFill>
                <a:latin typeface="Times New Roman"/>
                <a:ea typeface="Times New Roman"/>
                <a:cs typeface="Times New Roman"/>
                <a:sym typeface="Times New Roman"/>
              </a:rPr>
              <a:t>conditional probability of the form P(Y |X) </a:t>
            </a:r>
            <a:r>
              <a:rPr lang="en-IN" sz="2000">
                <a:latin typeface="Times New Roman"/>
                <a:ea typeface="Times New Roman"/>
                <a:cs typeface="Times New Roman"/>
                <a:sym typeface="Times New Roman"/>
              </a:rPr>
              <a:t>where Y is the product the customer may buy and X is the product or the set of products the customer has already purchased.</a:t>
            </a:r>
            <a:endParaRPr sz="2000">
              <a:latin typeface="Times New Roman"/>
              <a:ea typeface="Times New Roman"/>
              <a:cs typeface="Times New Roman"/>
              <a:sym typeface="Times New Roman"/>
            </a:endParaRPr>
          </a:p>
        </p:txBody>
      </p:sp>
      <p:sp>
        <p:nvSpPr>
          <p:cNvPr id="541" name="Google Shape;541;p3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42" name="Google Shape;542;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Algorithms Used for Learning Associations</a:t>
            </a:r>
            <a:endParaRPr>
              <a:latin typeface="Times New Roman"/>
              <a:ea typeface="Times New Roman"/>
              <a:cs typeface="Times New Roman"/>
              <a:sym typeface="Times New Roman"/>
            </a:endParaRPr>
          </a:p>
        </p:txBody>
      </p:sp>
      <p:sp>
        <p:nvSpPr>
          <p:cNvPr id="548" name="Google Shape;548;p37"/>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solidFill>
                <a:schemeClr val="dk1"/>
              </a:solidFill>
              <a:latin typeface="Times New Roman"/>
              <a:ea typeface="Times New Roman"/>
              <a:cs typeface="Times New Roman"/>
              <a:sym typeface="Times New Roman"/>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There are several algorithms for generating association rules. Some of the well-known algorithms are listed below:</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a) Apriori algorithm</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c) FP-Growth Algorithm (FP stands for Frequency Pattern)</a:t>
            </a:r>
            <a:endParaRPr>
              <a:solidFill>
                <a:schemeClr val="dk1"/>
              </a:solidFill>
              <a:latin typeface="Times New Roman"/>
              <a:ea typeface="Times New Roman"/>
              <a:cs typeface="Times New Roman"/>
              <a:sym typeface="Times New Roman"/>
            </a:endParaRPr>
          </a:p>
        </p:txBody>
      </p:sp>
      <p:sp>
        <p:nvSpPr>
          <p:cNvPr id="549" name="Google Shape;549;p3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50" name="Google Shape;550;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Classification</a:t>
            </a:r>
            <a:endParaRPr/>
          </a:p>
        </p:txBody>
      </p:sp>
      <p:pic>
        <p:nvPicPr>
          <p:cNvPr id="556" name="Google Shape;556;p38"/>
          <p:cNvPicPr preferRelativeResize="0"/>
          <p:nvPr>
            <p:ph idx="1" type="body"/>
          </p:nvPr>
        </p:nvPicPr>
        <p:blipFill rotWithShape="1">
          <a:blip r:embed="rId3">
            <a:alphaModFix/>
          </a:blip>
          <a:srcRect b="0" l="0" r="0" t="0"/>
          <a:stretch/>
        </p:blipFill>
        <p:spPr>
          <a:xfrm>
            <a:off x="1154954" y="2410691"/>
            <a:ext cx="3982502" cy="3981147"/>
          </a:xfrm>
          <a:prstGeom prst="rect">
            <a:avLst/>
          </a:prstGeom>
          <a:noFill/>
          <a:ln>
            <a:noFill/>
          </a:ln>
        </p:spPr>
      </p:pic>
      <p:pic>
        <p:nvPicPr>
          <p:cNvPr id="557" name="Google Shape;557;p38"/>
          <p:cNvPicPr preferRelativeResize="0"/>
          <p:nvPr>
            <p:ph idx="2" type="body"/>
          </p:nvPr>
        </p:nvPicPr>
        <p:blipFill rotWithShape="1">
          <a:blip r:embed="rId4">
            <a:alphaModFix/>
          </a:blip>
          <a:srcRect b="0" l="0" r="0" t="0"/>
          <a:stretch/>
        </p:blipFill>
        <p:spPr>
          <a:xfrm>
            <a:off x="6208713" y="2410691"/>
            <a:ext cx="4824412" cy="3981147"/>
          </a:xfrm>
          <a:prstGeom prst="rect">
            <a:avLst/>
          </a:prstGeom>
          <a:noFill/>
          <a:ln>
            <a:noFill/>
          </a:ln>
        </p:spPr>
      </p:pic>
      <p:sp>
        <p:nvSpPr>
          <p:cNvPr id="558" name="Google Shape;558;p3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59" name="Google Shape;559;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Classification</a:t>
            </a:r>
            <a:endParaRPr>
              <a:latin typeface="Times New Roman"/>
              <a:ea typeface="Times New Roman"/>
              <a:cs typeface="Times New Roman"/>
              <a:sym typeface="Times New Roman"/>
            </a:endParaRPr>
          </a:p>
        </p:txBody>
      </p:sp>
      <p:sp>
        <p:nvSpPr>
          <p:cNvPr id="565" name="Google Shape;565;p39"/>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IN">
                <a:solidFill>
                  <a:schemeClr val="dk1"/>
                </a:solidFill>
                <a:latin typeface="Times New Roman"/>
                <a:ea typeface="Times New Roman"/>
                <a:cs typeface="Times New Roman"/>
                <a:sym typeface="Times New Roman"/>
              </a:rPr>
              <a:t>In machine learning, </a:t>
            </a:r>
            <a:r>
              <a:rPr lang="en-IN">
                <a:solidFill>
                  <a:srgbClr val="FF0000"/>
                </a:solidFill>
                <a:latin typeface="Times New Roman"/>
                <a:ea typeface="Times New Roman"/>
                <a:cs typeface="Times New Roman"/>
                <a:sym typeface="Times New Roman"/>
              </a:rPr>
              <a:t>classification</a:t>
            </a:r>
            <a:r>
              <a:rPr lang="en-IN">
                <a:solidFill>
                  <a:schemeClr val="dk1"/>
                </a:solidFill>
                <a:latin typeface="Times New Roman"/>
                <a:ea typeface="Times New Roman"/>
                <a:cs typeface="Times New Roman"/>
                <a:sym typeface="Times New Roman"/>
              </a:rPr>
              <a:t> is the problem of identifying to which of a set of categories a new observation belongs, on the basis of a training set of data containing observations (or instances) whose category membership is known.</a:t>
            </a:r>
            <a:endParaRPr>
              <a:solidFill>
                <a:schemeClr val="dk1"/>
              </a:solidFill>
              <a:latin typeface="Times New Roman"/>
              <a:ea typeface="Times New Roman"/>
              <a:cs typeface="Times New Roman"/>
              <a:sym typeface="Times New Roman"/>
            </a:endParaRPr>
          </a:p>
        </p:txBody>
      </p:sp>
      <p:sp>
        <p:nvSpPr>
          <p:cNvPr id="566" name="Google Shape;566;p3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67" name="Google Shape;567;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t/>
            </a:r>
            <a:endParaRPr/>
          </a:p>
        </p:txBody>
      </p:sp>
      <p:sp>
        <p:nvSpPr>
          <p:cNvPr id="278" name="Google Shape;278;p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279" name="Google Shape;279;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280" name="Google Shape;280;p4"/>
          <p:cNvPicPr preferRelativeResize="0"/>
          <p:nvPr>
            <p:ph idx="1" type="body"/>
          </p:nvPr>
        </p:nvPicPr>
        <p:blipFill rotWithShape="1">
          <a:blip r:embed="rId3">
            <a:alphaModFix/>
          </a:blip>
          <a:srcRect b="0" l="0" r="0" t="0"/>
          <a:stretch/>
        </p:blipFill>
        <p:spPr>
          <a:xfrm>
            <a:off x="1787237" y="2286001"/>
            <a:ext cx="8229600" cy="44106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Example</a:t>
            </a:r>
            <a:endParaRPr/>
          </a:p>
        </p:txBody>
      </p:sp>
      <p:pic>
        <p:nvPicPr>
          <p:cNvPr id="573" name="Google Shape;573;p40"/>
          <p:cNvPicPr preferRelativeResize="0"/>
          <p:nvPr>
            <p:ph idx="1" type="body"/>
          </p:nvPr>
        </p:nvPicPr>
        <p:blipFill rotWithShape="1">
          <a:blip r:embed="rId3">
            <a:alphaModFix/>
          </a:blip>
          <a:srcRect b="0" l="0" r="0" t="0"/>
          <a:stretch/>
        </p:blipFill>
        <p:spPr>
          <a:xfrm>
            <a:off x="1155700" y="3006436"/>
            <a:ext cx="4824413" cy="3013364"/>
          </a:xfrm>
          <a:prstGeom prst="rect">
            <a:avLst/>
          </a:prstGeom>
          <a:noFill/>
          <a:ln>
            <a:noFill/>
          </a:ln>
        </p:spPr>
      </p:pic>
      <p:pic>
        <p:nvPicPr>
          <p:cNvPr id="574" name="Google Shape;574;p40"/>
          <p:cNvPicPr preferRelativeResize="0"/>
          <p:nvPr>
            <p:ph idx="2" type="body"/>
          </p:nvPr>
        </p:nvPicPr>
        <p:blipFill rotWithShape="1">
          <a:blip r:embed="rId4">
            <a:alphaModFix/>
          </a:blip>
          <a:srcRect b="0" l="0" r="0" t="0"/>
          <a:stretch/>
        </p:blipFill>
        <p:spPr>
          <a:xfrm>
            <a:off x="6812338" y="2479965"/>
            <a:ext cx="4035771" cy="3740726"/>
          </a:xfrm>
          <a:prstGeom prst="rect">
            <a:avLst/>
          </a:prstGeom>
          <a:noFill/>
          <a:ln>
            <a:noFill/>
          </a:ln>
        </p:spPr>
      </p:pic>
      <p:sp>
        <p:nvSpPr>
          <p:cNvPr id="575" name="Google Shape;575;p4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76" name="Google Shape;576;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Example</a:t>
            </a:r>
            <a:endParaRPr/>
          </a:p>
        </p:txBody>
      </p:sp>
      <p:sp>
        <p:nvSpPr>
          <p:cNvPr id="582" name="Google Shape;582;p41"/>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latin typeface="Times New Roman"/>
                <a:ea typeface="Times New Roman"/>
                <a:cs typeface="Times New Roman"/>
                <a:sym typeface="Times New Roman"/>
              </a:rPr>
              <a:t>If we have some new data, say “Score1 = 25” and “Score2 = 36”, what value should be assigned to “Result” corresponding to the new data; </a:t>
            </a:r>
            <a:endParaRPr sz="2000">
              <a:latin typeface="Times New Roman"/>
              <a:ea typeface="Times New Roman"/>
              <a:cs typeface="Times New Roman"/>
              <a:sym typeface="Times New Roman"/>
            </a:endParaRPr>
          </a:p>
          <a:p>
            <a:pPr indent="-342900" lvl="0" marL="342900" rtl="0" algn="just">
              <a:spcBef>
                <a:spcPts val="1000"/>
              </a:spcBef>
              <a:spcAft>
                <a:spcPts val="0"/>
              </a:spcAft>
              <a:buSzPts val="1600"/>
              <a:buChar char="►"/>
            </a:pPr>
            <a:r>
              <a:rPr lang="en-IN" sz="2000">
                <a:latin typeface="Times New Roman"/>
                <a:ea typeface="Times New Roman"/>
                <a:cs typeface="Times New Roman"/>
                <a:sym typeface="Times New Roman"/>
              </a:rPr>
              <a:t>to which of the two categories or classes the new observation should be assigned?</a:t>
            </a:r>
            <a:endParaRPr sz="2000">
              <a:latin typeface="Times New Roman"/>
              <a:ea typeface="Times New Roman"/>
              <a:cs typeface="Times New Roman"/>
              <a:sym typeface="Times New Roman"/>
            </a:endParaRPr>
          </a:p>
        </p:txBody>
      </p:sp>
      <p:sp>
        <p:nvSpPr>
          <p:cNvPr id="583" name="Google Shape;583;p4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84" name="Google Shape;584;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585" name="Google Shape;585;p41"/>
          <p:cNvPicPr preferRelativeResize="0"/>
          <p:nvPr>
            <p:ph idx="2" type="body"/>
          </p:nvPr>
        </p:nvPicPr>
        <p:blipFill rotWithShape="1">
          <a:blip r:embed="rId3">
            <a:alphaModFix/>
          </a:blip>
          <a:srcRect b="0" l="0" r="0" t="0"/>
          <a:stretch/>
        </p:blipFill>
        <p:spPr>
          <a:xfrm>
            <a:off x="6812338" y="2603500"/>
            <a:ext cx="3617161" cy="3416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t/>
            </a:r>
            <a:endParaRPr/>
          </a:p>
        </p:txBody>
      </p:sp>
      <p:sp>
        <p:nvSpPr>
          <p:cNvPr id="591" name="Google Shape;591;p4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592" name="Google Shape;592;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
        <p:nvSpPr>
          <p:cNvPr id="593" name="Google Shape;593;p42"/>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latin typeface="Times New Roman"/>
                <a:ea typeface="Times New Roman"/>
                <a:cs typeface="Times New Roman"/>
                <a:sym typeface="Times New Roman"/>
              </a:rPr>
              <a:t>To answer this question, using the given data alone we need to find the rule, or the formula, or the method that has been used in assigning the values to the class label “Result”. </a:t>
            </a:r>
            <a:endParaRPr>
              <a:latin typeface="Times New Roman"/>
              <a:ea typeface="Times New Roman"/>
              <a:cs typeface="Times New Roman"/>
              <a:sym typeface="Times New Roman"/>
            </a:endParaRPr>
          </a:p>
          <a:p>
            <a:pPr indent="-342900" lvl="0" marL="342900" rtl="0" algn="l">
              <a:spcBef>
                <a:spcPts val="1000"/>
              </a:spcBef>
              <a:spcAft>
                <a:spcPts val="0"/>
              </a:spcAft>
              <a:buSzPts val="1440"/>
              <a:buChar char="►"/>
            </a:pPr>
            <a:r>
              <a:rPr lang="en-IN">
                <a:latin typeface="Times New Roman"/>
                <a:ea typeface="Times New Roman"/>
                <a:cs typeface="Times New Roman"/>
                <a:sym typeface="Times New Roman"/>
              </a:rPr>
              <a:t>The problem of finding this rule or formula or the method is the classification problem.</a:t>
            </a:r>
            <a:endParaRPr>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Real life examples</a:t>
            </a:r>
            <a:endParaRPr>
              <a:latin typeface="Times New Roman"/>
              <a:ea typeface="Times New Roman"/>
              <a:cs typeface="Times New Roman"/>
              <a:sym typeface="Times New Roman"/>
            </a:endParaRPr>
          </a:p>
        </p:txBody>
      </p:sp>
      <p:sp>
        <p:nvSpPr>
          <p:cNvPr id="599" name="Google Shape;599;p43"/>
          <p:cNvSpPr txBox="1"/>
          <p:nvPr>
            <p:ph idx="1" type="body"/>
          </p:nvPr>
        </p:nvSpPr>
        <p:spPr>
          <a:xfrm>
            <a:off x="1154954" y="2341418"/>
            <a:ext cx="8825659" cy="367838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IN" sz="2000">
                <a:solidFill>
                  <a:schemeClr val="dk1"/>
                </a:solidFill>
                <a:latin typeface="Times New Roman"/>
                <a:ea typeface="Times New Roman"/>
                <a:cs typeface="Times New Roman"/>
                <a:sym typeface="Times New Roman"/>
              </a:rPr>
              <a:t>Optical Character Recognition.</a:t>
            </a:r>
            <a:endParaRPr/>
          </a:p>
          <a:p>
            <a:pPr indent="-342900" lvl="0" marL="342900" rtl="0" algn="l">
              <a:spcBef>
                <a:spcPts val="1000"/>
              </a:spcBef>
              <a:spcAft>
                <a:spcPts val="0"/>
              </a:spcAft>
              <a:buSzPts val="1440"/>
              <a:buChar char="►"/>
            </a:pPr>
            <a:r>
              <a:rPr lang="en-IN">
                <a:latin typeface="Times New Roman"/>
                <a:ea typeface="Times New Roman"/>
                <a:cs typeface="Times New Roman"/>
                <a:sym typeface="Times New Roman"/>
              </a:rPr>
              <a:t>Optical character recognition problem, which is the problem of recognizing character codes from their images, is an example of </a:t>
            </a:r>
            <a:r>
              <a:rPr lang="en-IN">
                <a:solidFill>
                  <a:srgbClr val="FF0000"/>
                </a:solidFill>
                <a:latin typeface="Times New Roman"/>
                <a:ea typeface="Times New Roman"/>
                <a:cs typeface="Times New Roman"/>
                <a:sym typeface="Times New Roman"/>
              </a:rPr>
              <a:t>classification problem.</a:t>
            </a:r>
            <a:endParaRPr>
              <a:solidFill>
                <a:srgbClr val="FF0000"/>
              </a:solidFill>
              <a:latin typeface="Times New Roman"/>
              <a:ea typeface="Times New Roman"/>
              <a:cs typeface="Times New Roman"/>
              <a:sym typeface="Times New Roman"/>
            </a:endParaRPr>
          </a:p>
          <a:p>
            <a:pPr indent="-251459" lvl="0" marL="342900" rtl="0" algn="l">
              <a:spcBef>
                <a:spcPts val="1000"/>
              </a:spcBef>
              <a:spcAft>
                <a:spcPts val="0"/>
              </a:spcAft>
              <a:buSzPts val="1440"/>
              <a:buNone/>
            </a:pPr>
            <a:r>
              <a:t/>
            </a:r>
            <a:endParaRPr>
              <a:latin typeface="Times New Roman"/>
              <a:ea typeface="Times New Roman"/>
              <a:cs typeface="Times New Roman"/>
              <a:sym typeface="Times New Roman"/>
            </a:endParaRPr>
          </a:p>
        </p:txBody>
      </p:sp>
      <p:sp>
        <p:nvSpPr>
          <p:cNvPr id="600" name="Google Shape;600;p4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601" name="Google Shape;601;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602" name="Google Shape;602;p43"/>
          <p:cNvPicPr preferRelativeResize="0"/>
          <p:nvPr/>
        </p:nvPicPr>
        <p:blipFill rotWithShape="1">
          <a:blip r:embed="rId3">
            <a:alphaModFix/>
          </a:blip>
          <a:srcRect b="0" l="0" r="0" t="0"/>
          <a:stretch/>
        </p:blipFill>
        <p:spPr>
          <a:xfrm>
            <a:off x="1692023" y="3765795"/>
            <a:ext cx="6606849" cy="277844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Face Recognition</a:t>
            </a:r>
            <a:endParaRPr/>
          </a:p>
        </p:txBody>
      </p:sp>
      <p:sp>
        <p:nvSpPr>
          <p:cNvPr id="608" name="Google Shape;608;p44"/>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IN">
                <a:solidFill>
                  <a:schemeClr val="dk1"/>
                </a:solidFill>
                <a:latin typeface="Times New Roman"/>
                <a:ea typeface="Times New Roman"/>
                <a:cs typeface="Times New Roman"/>
                <a:sym typeface="Times New Roman"/>
              </a:rPr>
              <a:t>In the case of face recognition, the input is an image, the classes are people to be recognized,and the learning program should learn to associate the face images to identities.</a:t>
            </a:r>
            <a:endParaRPr>
              <a:solidFill>
                <a:schemeClr val="dk1"/>
              </a:solidFill>
              <a:latin typeface="Times New Roman"/>
              <a:ea typeface="Times New Roman"/>
              <a:cs typeface="Times New Roman"/>
              <a:sym typeface="Times New Roman"/>
            </a:endParaRPr>
          </a:p>
        </p:txBody>
      </p:sp>
      <p:sp>
        <p:nvSpPr>
          <p:cNvPr id="609" name="Google Shape;609;p4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610" name="Google Shape;610;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611" name="Google Shape;611;p44"/>
          <p:cNvPicPr preferRelativeResize="0"/>
          <p:nvPr>
            <p:ph idx="1" type="body"/>
          </p:nvPr>
        </p:nvPicPr>
        <p:blipFill rotWithShape="1">
          <a:blip r:embed="rId3">
            <a:alphaModFix/>
          </a:blip>
          <a:srcRect b="0" l="0" r="0" t="0"/>
          <a:stretch/>
        </p:blipFill>
        <p:spPr>
          <a:xfrm>
            <a:off x="1288473" y="2327564"/>
            <a:ext cx="4114800" cy="40642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Speech recognition</a:t>
            </a:r>
            <a:endParaRPr>
              <a:latin typeface="Times New Roman"/>
              <a:ea typeface="Times New Roman"/>
              <a:cs typeface="Times New Roman"/>
              <a:sym typeface="Times New Roman"/>
            </a:endParaRPr>
          </a:p>
        </p:txBody>
      </p:sp>
      <p:sp>
        <p:nvSpPr>
          <p:cNvPr id="617" name="Google Shape;617;p45"/>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solidFill>
                  <a:schemeClr val="dk1"/>
                </a:solidFill>
                <a:latin typeface="Times New Roman"/>
                <a:ea typeface="Times New Roman"/>
                <a:cs typeface="Times New Roman"/>
                <a:sym typeface="Times New Roman"/>
              </a:rPr>
              <a:t>In speech recognition, the input is acoustic and the classes are words that can be uttered.</a:t>
            </a:r>
            <a:endParaRPr>
              <a:solidFill>
                <a:schemeClr val="dk1"/>
              </a:solidFill>
              <a:latin typeface="Times New Roman"/>
              <a:ea typeface="Times New Roman"/>
              <a:cs typeface="Times New Roman"/>
              <a:sym typeface="Times New Roman"/>
            </a:endParaRPr>
          </a:p>
        </p:txBody>
      </p:sp>
      <p:sp>
        <p:nvSpPr>
          <p:cNvPr id="618" name="Google Shape;618;p4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619" name="Google Shape;619;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620" name="Google Shape;620;p45"/>
          <p:cNvPicPr preferRelativeResize="0"/>
          <p:nvPr>
            <p:ph idx="1" type="body"/>
          </p:nvPr>
        </p:nvPicPr>
        <p:blipFill rotWithShape="1">
          <a:blip r:embed="rId3">
            <a:alphaModFix/>
          </a:blip>
          <a:srcRect b="0" l="0" r="0" t="0"/>
          <a:stretch/>
        </p:blipFill>
        <p:spPr>
          <a:xfrm>
            <a:off x="1155700" y="2603500"/>
            <a:ext cx="4824413" cy="3416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Medical diagnosis</a:t>
            </a:r>
            <a:endParaRPr>
              <a:latin typeface="Times New Roman"/>
              <a:ea typeface="Times New Roman"/>
              <a:cs typeface="Times New Roman"/>
              <a:sym typeface="Times New Roman"/>
            </a:endParaRPr>
          </a:p>
        </p:txBody>
      </p:sp>
      <p:pic>
        <p:nvPicPr>
          <p:cNvPr id="626" name="Google Shape;626;p46"/>
          <p:cNvPicPr preferRelativeResize="0"/>
          <p:nvPr>
            <p:ph idx="1" type="body"/>
          </p:nvPr>
        </p:nvPicPr>
        <p:blipFill rotWithShape="1">
          <a:blip r:embed="rId3">
            <a:alphaModFix/>
          </a:blip>
          <a:srcRect b="0" l="0" r="0" t="0"/>
          <a:stretch/>
        </p:blipFill>
        <p:spPr>
          <a:xfrm>
            <a:off x="1472114" y="2603500"/>
            <a:ext cx="4191585" cy="3416299"/>
          </a:xfrm>
          <a:prstGeom prst="rect">
            <a:avLst/>
          </a:prstGeom>
          <a:noFill/>
          <a:ln>
            <a:noFill/>
          </a:ln>
        </p:spPr>
      </p:pic>
      <p:sp>
        <p:nvSpPr>
          <p:cNvPr id="627" name="Google Shape;627;p46"/>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IN">
                <a:solidFill>
                  <a:schemeClr val="dk1"/>
                </a:solidFill>
                <a:latin typeface="Times New Roman"/>
                <a:ea typeface="Times New Roman"/>
                <a:cs typeface="Times New Roman"/>
                <a:sym typeface="Times New Roman"/>
              </a:rPr>
              <a:t>In medical diagnosis, the inputs are the relevant information we have about the patient and the classes are the illnesses.</a:t>
            </a:r>
            <a:endParaRPr>
              <a:solidFill>
                <a:schemeClr val="dk1"/>
              </a:solidFill>
              <a:latin typeface="Times New Roman"/>
              <a:ea typeface="Times New Roman"/>
              <a:cs typeface="Times New Roman"/>
              <a:sym typeface="Times New Roman"/>
            </a:endParaRPr>
          </a:p>
        </p:txBody>
      </p:sp>
      <p:sp>
        <p:nvSpPr>
          <p:cNvPr id="628" name="Google Shape;628;p4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629" name="Google Shape;629;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Discriminant</a:t>
            </a:r>
            <a:endParaRPr/>
          </a:p>
        </p:txBody>
      </p:sp>
      <p:sp>
        <p:nvSpPr>
          <p:cNvPr id="635" name="Google Shape;635;p47"/>
          <p:cNvSpPr txBox="1"/>
          <p:nvPr>
            <p:ph idx="1" type="body"/>
          </p:nvPr>
        </p:nvSpPr>
        <p:spPr>
          <a:xfrm>
            <a:off x="1154954" y="2341419"/>
            <a:ext cx="9197586" cy="422563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IN">
                <a:solidFill>
                  <a:schemeClr val="dk1"/>
                </a:solidFill>
                <a:latin typeface="Times New Roman"/>
                <a:ea typeface="Times New Roman"/>
                <a:cs typeface="Times New Roman"/>
                <a:sym typeface="Times New Roman"/>
              </a:rPr>
              <a:t>A discriminant of a classification problem is a rule or a function that is used to assign labels to new observations.</a:t>
            </a:r>
            <a:endParaRPr/>
          </a:p>
          <a:p>
            <a:pPr indent="-251459" lvl="0" marL="342900" rtl="0" algn="just">
              <a:spcBef>
                <a:spcPts val="1000"/>
              </a:spcBef>
              <a:spcAft>
                <a:spcPts val="0"/>
              </a:spcAft>
              <a:buSzPts val="1440"/>
              <a:buNone/>
            </a:pPr>
            <a:r>
              <a:t/>
            </a:r>
            <a:endParaRPr>
              <a:latin typeface="Times New Roman"/>
              <a:ea typeface="Times New Roman"/>
              <a:cs typeface="Times New Roman"/>
              <a:sym typeface="Times New Roman"/>
            </a:endParaRPr>
          </a:p>
          <a:p>
            <a:pPr indent="-342900" lvl="0" marL="342900" rtl="0" algn="just">
              <a:spcBef>
                <a:spcPts val="1000"/>
              </a:spcBef>
              <a:spcAft>
                <a:spcPts val="0"/>
              </a:spcAft>
              <a:buSzPts val="1440"/>
              <a:buChar char="►"/>
            </a:pPr>
            <a:r>
              <a:rPr lang="en-IN">
                <a:latin typeface="Times New Roman"/>
                <a:ea typeface="Times New Roman"/>
                <a:cs typeface="Times New Roman"/>
                <a:sym typeface="Times New Roman"/>
              </a:rPr>
              <a:t>Consider a finance company which lends money to customers. Before lending money, the company would like to assess the risk associated with the loan. For simplicity, let us assume that the company assesses the risk based on two variables, namely, the annual income and the annual savings of the customers.</a:t>
            </a:r>
            <a:endParaRPr/>
          </a:p>
          <a:p>
            <a:pPr indent="-342900" lvl="0" marL="342900" rtl="0" algn="just">
              <a:spcBef>
                <a:spcPts val="1000"/>
              </a:spcBef>
              <a:spcAft>
                <a:spcPts val="0"/>
              </a:spcAft>
              <a:buSzPts val="1440"/>
              <a:buChar char="►"/>
            </a:pPr>
            <a:r>
              <a:rPr lang="en-IN">
                <a:latin typeface="Times New Roman"/>
                <a:ea typeface="Times New Roman"/>
                <a:cs typeface="Times New Roman"/>
                <a:sym typeface="Times New Roman"/>
              </a:rPr>
              <a:t>Let x1 be the annual income and x2 be the annual savings of a customer.. After using the past data, a rule of the following form with suitable values for 1 and 2 may be formulated:</a:t>
            </a:r>
            <a:endParaRPr/>
          </a:p>
          <a:p>
            <a:pPr indent="-285750" lvl="1" marL="742950" rtl="0" algn="just">
              <a:spcBef>
                <a:spcPts val="1000"/>
              </a:spcBef>
              <a:spcAft>
                <a:spcPts val="0"/>
              </a:spcAft>
              <a:buSzPts val="1440"/>
              <a:buChar char="►"/>
            </a:pPr>
            <a:r>
              <a:rPr lang="en-IN" sz="1800">
                <a:latin typeface="Times New Roman"/>
                <a:ea typeface="Times New Roman"/>
                <a:cs typeface="Times New Roman"/>
                <a:sym typeface="Times New Roman"/>
              </a:rPr>
              <a:t>IF x1 &gt; 1 AND x2 &gt; 2 THEN “low-risk” ELSE “high-risk”.</a:t>
            </a:r>
            <a:endParaRPr sz="1800">
              <a:latin typeface="Times New Roman"/>
              <a:ea typeface="Times New Roman"/>
              <a:cs typeface="Times New Roman"/>
              <a:sym typeface="Times New Roman"/>
            </a:endParaRPr>
          </a:p>
        </p:txBody>
      </p:sp>
      <p:sp>
        <p:nvSpPr>
          <p:cNvPr id="636" name="Google Shape;636;p4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637" name="Google Shape;637;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8"/>
          <p:cNvSpPr txBox="1"/>
          <p:nvPr>
            <p:ph type="title"/>
          </p:nvPr>
        </p:nvSpPr>
        <p:spPr>
          <a:xfrm>
            <a:off x="1154954" y="973668"/>
            <a:ext cx="8761413" cy="96596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Examples of machine learning algorithms for classification.</a:t>
            </a:r>
            <a:endParaRPr>
              <a:latin typeface="Times New Roman"/>
              <a:ea typeface="Times New Roman"/>
              <a:cs typeface="Times New Roman"/>
              <a:sym typeface="Times New Roman"/>
            </a:endParaRPr>
          </a:p>
        </p:txBody>
      </p:sp>
      <p:sp>
        <p:nvSpPr>
          <p:cNvPr id="643" name="Google Shape;643;p48"/>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solidFill>
                  <a:schemeClr val="dk1"/>
                </a:solidFill>
                <a:latin typeface="Times New Roman"/>
                <a:ea typeface="Times New Roman"/>
                <a:cs typeface="Times New Roman"/>
                <a:sym typeface="Times New Roman"/>
              </a:rPr>
              <a:t>a)Logistic regression</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b) Naive Bayes algorithm</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c) k-NN algorithm</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d) Decision tree algorithm</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e) Support vector machine algorithm</a:t>
            </a:r>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f) Random forest algorithm</a:t>
            </a:r>
            <a:endParaRPr>
              <a:solidFill>
                <a:schemeClr val="dk1"/>
              </a:solidFill>
              <a:latin typeface="Times New Roman"/>
              <a:ea typeface="Times New Roman"/>
              <a:cs typeface="Times New Roman"/>
              <a:sym typeface="Times New Roman"/>
            </a:endParaRPr>
          </a:p>
        </p:txBody>
      </p:sp>
      <p:sp>
        <p:nvSpPr>
          <p:cNvPr id="644" name="Google Shape;644;p4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645" name="Google Shape;645;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Classification</a:t>
            </a:r>
            <a:endParaRPr>
              <a:latin typeface="Times New Roman"/>
              <a:ea typeface="Times New Roman"/>
              <a:cs typeface="Times New Roman"/>
              <a:sym typeface="Times New Roman"/>
            </a:endParaRPr>
          </a:p>
        </p:txBody>
      </p:sp>
      <p:sp>
        <p:nvSpPr>
          <p:cNvPr id="651" name="Google Shape;651;p49"/>
          <p:cNvSpPr txBox="1"/>
          <p:nvPr>
            <p:ph idx="1" type="body"/>
          </p:nvPr>
        </p:nvSpPr>
        <p:spPr>
          <a:xfrm>
            <a:off x="1154954" y="2341419"/>
            <a:ext cx="8825659" cy="4355218"/>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Char char="►"/>
            </a:pPr>
            <a:r>
              <a:rPr lang="en-IN">
                <a:latin typeface="Times New Roman"/>
                <a:ea typeface="Times New Roman"/>
                <a:cs typeface="Times New Roman"/>
                <a:sym typeface="Times New Roman"/>
              </a:rPr>
              <a:t>A classification problem requires that examples be classified into one of two or more classes.</a:t>
            </a:r>
            <a:endParaRPr/>
          </a:p>
          <a:p>
            <a:pPr indent="-251459" lvl="0" marL="342900" rtl="0" algn="just">
              <a:spcBef>
                <a:spcPts val="1000"/>
              </a:spcBef>
              <a:spcAft>
                <a:spcPts val="0"/>
              </a:spcAft>
              <a:buSzPts val="1440"/>
              <a:buNone/>
            </a:pPr>
            <a:r>
              <a:t/>
            </a:r>
            <a:endParaRPr>
              <a:latin typeface="Times New Roman"/>
              <a:ea typeface="Times New Roman"/>
              <a:cs typeface="Times New Roman"/>
              <a:sym typeface="Times New Roman"/>
            </a:endParaRPr>
          </a:p>
          <a:p>
            <a:pPr indent="-342900" lvl="0" marL="342900" rtl="0" algn="just">
              <a:spcBef>
                <a:spcPts val="1000"/>
              </a:spcBef>
              <a:spcAft>
                <a:spcPts val="0"/>
              </a:spcAft>
              <a:buSzPts val="1440"/>
              <a:buChar char="►"/>
            </a:pPr>
            <a:r>
              <a:rPr lang="en-IN">
                <a:latin typeface="Times New Roman"/>
                <a:ea typeface="Times New Roman"/>
                <a:cs typeface="Times New Roman"/>
                <a:sym typeface="Times New Roman"/>
              </a:rPr>
              <a:t>A classification can have real-valued or discrete input variables.</a:t>
            </a:r>
            <a:endParaRPr/>
          </a:p>
          <a:p>
            <a:pPr indent="0" lvl="0" marL="0" rtl="0" algn="just">
              <a:spcBef>
                <a:spcPts val="1000"/>
              </a:spcBef>
              <a:spcAft>
                <a:spcPts val="0"/>
              </a:spcAft>
              <a:buSzPts val="1440"/>
              <a:buNone/>
            </a:pPr>
            <a:r>
              <a:t/>
            </a:r>
            <a:endParaRPr>
              <a:latin typeface="Times New Roman"/>
              <a:ea typeface="Times New Roman"/>
              <a:cs typeface="Times New Roman"/>
              <a:sym typeface="Times New Roman"/>
            </a:endParaRPr>
          </a:p>
          <a:p>
            <a:pPr indent="-342900" lvl="0" marL="342900" rtl="0" algn="just">
              <a:spcBef>
                <a:spcPts val="1000"/>
              </a:spcBef>
              <a:spcAft>
                <a:spcPts val="0"/>
              </a:spcAft>
              <a:buSzPts val="1440"/>
              <a:buChar char="►"/>
            </a:pPr>
            <a:r>
              <a:rPr lang="en-IN">
                <a:latin typeface="Times New Roman"/>
                <a:ea typeface="Times New Roman"/>
                <a:cs typeface="Times New Roman"/>
                <a:sym typeface="Times New Roman"/>
              </a:rPr>
              <a:t>A problem with two classes is often called </a:t>
            </a:r>
            <a:r>
              <a:rPr lang="en-IN">
                <a:solidFill>
                  <a:srgbClr val="FF0000"/>
                </a:solidFill>
                <a:latin typeface="Times New Roman"/>
                <a:ea typeface="Times New Roman"/>
                <a:cs typeface="Times New Roman"/>
                <a:sym typeface="Times New Roman"/>
              </a:rPr>
              <a:t>a two-class or binary classification problem.</a:t>
            </a:r>
            <a:endParaRPr/>
          </a:p>
          <a:p>
            <a:pPr indent="-251459" lvl="0" marL="342900" rtl="0" algn="just">
              <a:spcBef>
                <a:spcPts val="1000"/>
              </a:spcBef>
              <a:spcAft>
                <a:spcPts val="0"/>
              </a:spcAft>
              <a:buSzPts val="1440"/>
              <a:buNone/>
            </a:pPr>
            <a:r>
              <a:t/>
            </a:r>
            <a:endParaRPr>
              <a:solidFill>
                <a:srgbClr val="FF0000"/>
              </a:solidFill>
              <a:latin typeface="Times New Roman"/>
              <a:ea typeface="Times New Roman"/>
              <a:cs typeface="Times New Roman"/>
              <a:sym typeface="Times New Roman"/>
            </a:endParaRPr>
          </a:p>
          <a:p>
            <a:pPr indent="-342900" lvl="0" marL="342900" rtl="0" algn="just">
              <a:spcBef>
                <a:spcPts val="1000"/>
              </a:spcBef>
              <a:spcAft>
                <a:spcPts val="0"/>
              </a:spcAft>
              <a:buSzPts val="1440"/>
              <a:buChar char="►"/>
            </a:pPr>
            <a:r>
              <a:rPr lang="en-IN">
                <a:latin typeface="Times New Roman"/>
                <a:ea typeface="Times New Roman"/>
                <a:cs typeface="Times New Roman"/>
                <a:sym typeface="Times New Roman"/>
              </a:rPr>
              <a:t>A problem with more than two classes is often called </a:t>
            </a:r>
            <a:r>
              <a:rPr lang="en-IN">
                <a:solidFill>
                  <a:srgbClr val="FF0000"/>
                </a:solidFill>
                <a:latin typeface="Times New Roman"/>
                <a:ea typeface="Times New Roman"/>
                <a:cs typeface="Times New Roman"/>
                <a:sym typeface="Times New Roman"/>
              </a:rPr>
              <a:t>a multi-class classification problem</a:t>
            </a:r>
            <a:r>
              <a:rPr lang="en-IN">
                <a:latin typeface="Times New Roman"/>
                <a:ea typeface="Times New Roman"/>
                <a:cs typeface="Times New Roman"/>
                <a:sym typeface="Times New Roman"/>
              </a:rPr>
              <a:t>.</a:t>
            </a:r>
            <a:endParaRPr/>
          </a:p>
          <a:p>
            <a:pPr indent="-251459" lvl="0" marL="342900" rtl="0" algn="just">
              <a:spcBef>
                <a:spcPts val="1000"/>
              </a:spcBef>
              <a:spcAft>
                <a:spcPts val="0"/>
              </a:spcAft>
              <a:buSzPts val="1440"/>
              <a:buNone/>
            </a:pPr>
            <a:r>
              <a:t/>
            </a:r>
            <a:endParaRPr>
              <a:latin typeface="Times New Roman"/>
              <a:ea typeface="Times New Roman"/>
              <a:cs typeface="Times New Roman"/>
              <a:sym typeface="Times New Roman"/>
            </a:endParaRPr>
          </a:p>
          <a:p>
            <a:pPr indent="-342900" lvl="0" marL="342900" rtl="0" algn="just">
              <a:spcBef>
                <a:spcPts val="1000"/>
              </a:spcBef>
              <a:spcAft>
                <a:spcPts val="0"/>
              </a:spcAft>
              <a:buSzPts val="1440"/>
              <a:buChar char="►"/>
            </a:pPr>
            <a:r>
              <a:rPr lang="en-IN">
                <a:latin typeface="Times New Roman"/>
                <a:ea typeface="Times New Roman"/>
                <a:cs typeface="Times New Roman"/>
                <a:sym typeface="Times New Roman"/>
              </a:rPr>
              <a:t>A problem where an example is assigned multiple classes is called a </a:t>
            </a:r>
            <a:r>
              <a:rPr lang="en-IN">
                <a:solidFill>
                  <a:srgbClr val="FF0000"/>
                </a:solidFill>
                <a:latin typeface="Times New Roman"/>
                <a:ea typeface="Times New Roman"/>
                <a:cs typeface="Times New Roman"/>
                <a:sym typeface="Times New Roman"/>
              </a:rPr>
              <a:t>multi-label classification problem.</a:t>
            </a:r>
            <a:endParaRPr>
              <a:solidFill>
                <a:srgbClr val="FF0000"/>
              </a:solidFill>
              <a:latin typeface="Times New Roman"/>
              <a:ea typeface="Times New Roman"/>
              <a:cs typeface="Times New Roman"/>
              <a:sym typeface="Times New Roman"/>
            </a:endParaRPr>
          </a:p>
        </p:txBody>
      </p:sp>
      <p:sp>
        <p:nvSpPr>
          <p:cNvPr id="652" name="Google Shape;652;p4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653" name="Google Shape;653;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t/>
            </a:r>
            <a:endParaRPr/>
          </a:p>
        </p:txBody>
      </p:sp>
      <p:sp>
        <p:nvSpPr>
          <p:cNvPr id="286" name="Google Shape;286;p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287" name="Google Shape;287;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pic>
        <p:nvPicPr>
          <p:cNvPr id="288" name="Google Shape;288;p5"/>
          <p:cNvPicPr preferRelativeResize="0"/>
          <p:nvPr>
            <p:ph idx="1" type="body"/>
          </p:nvPr>
        </p:nvPicPr>
        <p:blipFill rotWithShape="1">
          <a:blip r:embed="rId3">
            <a:alphaModFix/>
          </a:blip>
          <a:srcRect b="0" l="0" r="0" t="0"/>
          <a:stretch/>
        </p:blipFill>
        <p:spPr>
          <a:xfrm>
            <a:off x="4510880" y="2535382"/>
            <a:ext cx="3677155" cy="38564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Machine Learning</a:t>
            </a:r>
            <a:endParaRPr>
              <a:latin typeface="Times New Roman"/>
              <a:ea typeface="Times New Roman"/>
              <a:cs typeface="Times New Roman"/>
              <a:sym typeface="Times New Roman"/>
            </a:endParaRPr>
          </a:p>
        </p:txBody>
      </p:sp>
      <p:sp>
        <p:nvSpPr>
          <p:cNvPr id="294" name="Google Shape;294;p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solidFill>
                  <a:srgbClr val="FF0000"/>
                </a:solidFill>
                <a:latin typeface="Times New Roman"/>
                <a:ea typeface="Times New Roman"/>
                <a:cs typeface="Times New Roman"/>
                <a:sym typeface="Times New Roman"/>
              </a:rPr>
              <a:t>Arthur Samuel</a:t>
            </a:r>
            <a:r>
              <a:rPr lang="en-IN">
                <a:solidFill>
                  <a:schemeClr val="dk1"/>
                </a:solidFill>
                <a:latin typeface="Times New Roman"/>
                <a:ea typeface="Times New Roman"/>
                <a:cs typeface="Times New Roman"/>
                <a:sym typeface="Times New Roman"/>
              </a:rPr>
              <a:t>, an early American leader in the field of computer gaming and artificial intelligence,coined the term “Machine Learning” in 1959 while at IBM. </a:t>
            </a:r>
            <a:endParaRPr>
              <a:solidFill>
                <a:schemeClr val="dk1"/>
              </a:solidFill>
              <a:latin typeface="Times New Roman"/>
              <a:ea typeface="Times New Roman"/>
              <a:cs typeface="Times New Roman"/>
              <a:sym typeface="Times New Roman"/>
            </a:endParaRPr>
          </a:p>
          <a:p>
            <a:pPr indent="-251459" lvl="0" marL="342900" rtl="0" algn="l">
              <a:spcBef>
                <a:spcPts val="1000"/>
              </a:spcBef>
              <a:spcAft>
                <a:spcPts val="0"/>
              </a:spcAft>
              <a:buSzPts val="1440"/>
              <a:buNone/>
            </a:pPr>
            <a:r>
              <a:t/>
            </a:r>
            <a:endParaRPr>
              <a:solidFill>
                <a:schemeClr val="dk1"/>
              </a:solidFill>
              <a:latin typeface="Times New Roman"/>
              <a:ea typeface="Times New Roman"/>
              <a:cs typeface="Times New Roman"/>
              <a:sym typeface="Times New Roman"/>
            </a:endParaRPr>
          </a:p>
          <a:p>
            <a:pPr indent="-251459" lvl="0" marL="342900" rtl="0" algn="l">
              <a:spcBef>
                <a:spcPts val="1000"/>
              </a:spcBef>
              <a:spcAft>
                <a:spcPts val="0"/>
              </a:spcAft>
              <a:buSzPts val="1440"/>
              <a:buNone/>
            </a:pPr>
            <a:r>
              <a:t/>
            </a:r>
            <a:endParaRPr>
              <a:solidFill>
                <a:schemeClr val="dk1"/>
              </a:solidFill>
              <a:latin typeface="Times New Roman"/>
              <a:ea typeface="Times New Roman"/>
              <a:cs typeface="Times New Roman"/>
              <a:sym typeface="Times New Roman"/>
            </a:endParaRPr>
          </a:p>
          <a:p>
            <a:pPr indent="-342900" lvl="0" marL="342900" rtl="0" algn="l">
              <a:spcBef>
                <a:spcPts val="1000"/>
              </a:spcBef>
              <a:spcAft>
                <a:spcPts val="0"/>
              </a:spcAft>
              <a:buSzPts val="1440"/>
              <a:buChar char="►"/>
            </a:pPr>
            <a:r>
              <a:rPr lang="en-IN">
                <a:solidFill>
                  <a:schemeClr val="dk1"/>
                </a:solidFill>
                <a:latin typeface="Times New Roman"/>
                <a:ea typeface="Times New Roman"/>
                <a:cs typeface="Times New Roman"/>
                <a:sym typeface="Times New Roman"/>
              </a:rPr>
              <a:t>He defined machine learning as </a:t>
            </a:r>
            <a:r>
              <a:rPr b="1" i="1" lang="en-IN">
                <a:solidFill>
                  <a:srgbClr val="7D1232"/>
                </a:solidFill>
                <a:latin typeface="Times New Roman"/>
                <a:ea typeface="Times New Roman"/>
                <a:cs typeface="Times New Roman"/>
                <a:sym typeface="Times New Roman"/>
              </a:rPr>
              <a:t>“the field of study that gives computers the ability to learn without being explicitly programmed.”</a:t>
            </a:r>
            <a:endParaRPr/>
          </a:p>
        </p:txBody>
      </p:sp>
      <p:sp>
        <p:nvSpPr>
          <p:cNvPr id="295" name="Google Shape;295;p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296" name="Google Shape;296;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Definition of Learning</a:t>
            </a:r>
            <a:endParaRPr>
              <a:latin typeface="Times New Roman"/>
              <a:ea typeface="Times New Roman"/>
              <a:cs typeface="Times New Roman"/>
              <a:sym typeface="Times New Roman"/>
            </a:endParaRPr>
          </a:p>
        </p:txBody>
      </p:sp>
      <p:sp>
        <p:nvSpPr>
          <p:cNvPr id="302" name="Google Shape;302;p7"/>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IN">
                <a:solidFill>
                  <a:schemeClr val="dk1"/>
                </a:solidFill>
              </a:rPr>
              <a:t>In 1997, Tom Mitchell gave a “well-posed” mathematical and relational definition”</a:t>
            </a:r>
            <a:endParaRPr/>
          </a:p>
          <a:p>
            <a:pPr indent="-251459" lvl="0" marL="342900" rtl="0" algn="l">
              <a:spcBef>
                <a:spcPts val="1000"/>
              </a:spcBef>
              <a:spcAft>
                <a:spcPts val="0"/>
              </a:spcAft>
              <a:buSzPts val="1440"/>
              <a:buNone/>
            </a:pPr>
            <a:r>
              <a:t/>
            </a:r>
            <a:endParaRPr>
              <a:solidFill>
                <a:schemeClr val="dk1"/>
              </a:solidFill>
            </a:endParaRPr>
          </a:p>
          <a:p>
            <a:pPr indent="-342900" lvl="0" marL="342900" rtl="0" algn="just">
              <a:spcBef>
                <a:spcPts val="1000"/>
              </a:spcBef>
              <a:spcAft>
                <a:spcPts val="0"/>
              </a:spcAft>
              <a:buSzPts val="1440"/>
              <a:buChar char="►"/>
            </a:pPr>
            <a:r>
              <a:rPr i="1" lang="en-IN">
                <a:solidFill>
                  <a:schemeClr val="dk1"/>
                </a:solidFill>
                <a:latin typeface="Times New Roman"/>
                <a:ea typeface="Times New Roman"/>
                <a:cs typeface="Times New Roman"/>
                <a:sym typeface="Times New Roman"/>
              </a:rPr>
              <a:t>A computer program is said to learn from </a:t>
            </a:r>
            <a:r>
              <a:rPr i="1" lang="en-IN">
                <a:solidFill>
                  <a:srgbClr val="FF0000"/>
                </a:solidFill>
                <a:latin typeface="Times New Roman"/>
                <a:ea typeface="Times New Roman"/>
                <a:cs typeface="Times New Roman"/>
                <a:sym typeface="Times New Roman"/>
              </a:rPr>
              <a:t>experience E</a:t>
            </a:r>
            <a:r>
              <a:rPr i="1" lang="en-IN">
                <a:solidFill>
                  <a:schemeClr val="dk1"/>
                </a:solidFill>
                <a:latin typeface="Times New Roman"/>
                <a:ea typeface="Times New Roman"/>
                <a:cs typeface="Times New Roman"/>
                <a:sym typeface="Times New Roman"/>
              </a:rPr>
              <a:t> with respect to </a:t>
            </a:r>
            <a:r>
              <a:rPr i="1" lang="en-IN">
                <a:solidFill>
                  <a:srgbClr val="FF0000"/>
                </a:solidFill>
                <a:latin typeface="Times New Roman"/>
                <a:ea typeface="Times New Roman"/>
                <a:cs typeface="Times New Roman"/>
                <a:sym typeface="Times New Roman"/>
              </a:rPr>
              <a:t>some class of tasks T </a:t>
            </a:r>
            <a:r>
              <a:rPr i="1" lang="en-IN">
                <a:solidFill>
                  <a:schemeClr val="dk1"/>
                </a:solidFill>
                <a:latin typeface="Times New Roman"/>
                <a:ea typeface="Times New Roman"/>
                <a:cs typeface="Times New Roman"/>
                <a:sym typeface="Times New Roman"/>
              </a:rPr>
              <a:t>and </a:t>
            </a:r>
            <a:r>
              <a:rPr i="1" lang="en-IN">
                <a:solidFill>
                  <a:srgbClr val="FF0000"/>
                </a:solidFill>
                <a:latin typeface="Times New Roman"/>
                <a:ea typeface="Times New Roman"/>
                <a:cs typeface="Times New Roman"/>
                <a:sym typeface="Times New Roman"/>
              </a:rPr>
              <a:t>performance measure P</a:t>
            </a:r>
            <a:r>
              <a:rPr i="1" lang="en-IN">
                <a:solidFill>
                  <a:schemeClr val="dk1"/>
                </a:solidFill>
                <a:latin typeface="Times New Roman"/>
                <a:ea typeface="Times New Roman"/>
                <a:cs typeface="Times New Roman"/>
                <a:sym typeface="Times New Roman"/>
              </a:rPr>
              <a:t>, if its performance at tasks T, as measured by P, improves with experience E.</a:t>
            </a:r>
            <a:endParaRPr/>
          </a:p>
        </p:txBody>
      </p:sp>
      <p:sp>
        <p:nvSpPr>
          <p:cNvPr id="303" name="Google Shape;303;p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04" name="Google Shape;304;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Handwriting recognition learning problem</a:t>
            </a:r>
            <a:endParaRPr/>
          </a:p>
        </p:txBody>
      </p:sp>
      <p:sp>
        <p:nvSpPr>
          <p:cNvPr id="310" name="Google Shape;310;p8"/>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rgbClr val="FF0000"/>
                </a:solidFill>
                <a:latin typeface="Times New Roman"/>
                <a:ea typeface="Times New Roman"/>
                <a:cs typeface="Times New Roman"/>
                <a:sym typeface="Times New Roman"/>
              </a:rPr>
              <a:t>Task T</a:t>
            </a:r>
            <a:r>
              <a:rPr lang="en-IN" sz="2000">
                <a:solidFill>
                  <a:schemeClr val="dk1"/>
                </a:solidFill>
                <a:latin typeface="Times New Roman"/>
                <a:ea typeface="Times New Roman"/>
                <a:cs typeface="Times New Roman"/>
                <a:sym typeface="Times New Roman"/>
              </a:rPr>
              <a:t>: Recognising and classifying handwritten words within images</a:t>
            </a:r>
            <a:endParaRPr/>
          </a:p>
          <a:p>
            <a:pPr indent="-342900" lvl="0" marL="342900" rtl="0" algn="just">
              <a:spcBef>
                <a:spcPts val="1000"/>
              </a:spcBef>
              <a:spcAft>
                <a:spcPts val="0"/>
              </a:spcAft>
              <a:buSzPts val="1600"/>
              <a:buChar char="►"/>
            </a:pPr>
            <a:r>
              <a:rPr lang="en-IN" sz="2000">
                <a:solidFill>
                  <a:schemeClr val="dk1"/>
                </a:solidFill>
                <a:latin typeface="Times New Roman"/>
                <a:ea typeface="Times New Roman"/>
                <a:cs typeface="Times New Roman"/>
                <a:sym typeface="Times New Roman"/>
              </a:rPr>
              <a:t> </a:t>
            </a:r>
            <a:r>
              <a:rPr lang="en-IN" sz="2000">
                <a:solidFill>
                  <a:srgbClr val="FF0000"/>
                </a:solidFill>
                <a:latin typeface="Times New Roman"/>
                <a:ea typeface="Times New Roman"/>
                <a:cs typeface="Times New Roman"/>
                <a:sym typeface="Times New Roman"/>
              </a:rPr>
              <a:t>Performance P</a:t>
            </a:r>
            <a:r>
              <a:rPr lang="en-IN" sz="2000">
                <a:solidFill>
                  <a:schemeClr val="dk1"/>
                </a:solidFill>
                <a:latin typeface="Times New Roman"/>
                <a:ea typeface="Times New Roman"/>
                <a:cs typeface="Times New Roman"/>
                <a:sym typeface="Times New Roman"/>
              </a:rPr>
              <a:t>: Percent of words correctly classified</a:t>
            </a:r>
            <a:endParaRPr/>
          </a:p>
          <a:p>
            <a:pPr indent="-342900" lvl="0" marL="342900" rtl="0" algn="just">
              <a:spcBef>
                <a:spcPts val="1000"/>
              </a:spcBef>
              <a:spcAft>
                <a:spcPts val="0"/>
              </a:spcAft>
              <a:buSzPts val="1600"/>
              <a:buChar char="►"/>
            </a:pPr>
            <a:r>
              <a:rPr lang="en-IN" sz="2000">
                <a:solidFill>
                  <a:srgbClr val="FF0000"/>
                </a:solidFill>
                <a:latin typeface="Times New Roman"/>
                <a:ea typeface="Times New Roman"/>
                <a:cs typeface="Times New Roman"/>
                <a:sym typeface="Times New Roman"/>
              </a:rPr>
              <a:t>Training experience E</a:t>
            </a:r>
            <a:r>
              <a:rPr lang="en-IN" sz="2000">
                <a:solidFill>
                  <a:schemeClr val="dk1"/>
                </a:solidFill>
                <a:latin typeface="Times New Roman"/>
                <a:ea typeface="Times New Roman"/>
                <a:cs typeface="Times New Roman"/>
                <a:sym typeface="Times New Roman"/>
              </a:rPr>
              <a:t>: A dataset of handwritten words with given classifications</a:t>
            </a:r>
            <a:endParaRPr/>
          </a:p>
        </p:txBody>
      </p:sp>
      <p:sp>
        <p:nvSpPr>
          <p:cNvPr id="311" name="Google Shape;311;p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12" name="Google Shape;312;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Times New Roman"/>
              <a:buNone/>
            </a:pPr>
            <a:r>
              <a:rPr lang="en-IN">
                <a:latin typeface="Times New Roman"/>
                <a:ea typeface="Times New Roman"/>
                <a:cs typeface="Times New Roman"/>
                <a:sym typeface="Times New Roman"/>
              </a:rPr>
              <a:t>A robot driving learning problem</a:t>
            </a:r>
            <a:endParaRPr/>
          </a:p>
        </p:txBody>
      </p:sp>
      <p:sp>
        <p:nvSpPr>
          <p:cNvPr id="318" name="Google Shape;318;p9"/>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IN" sz="2000">
                <a:solidFill>
                  <a:srgbClr val="FF0000"/>
                </a:solidFill>
                <a:latin typeface="Times New Roman"/>
                <a:ea typeface="Times New Roman"/>
                <a:cs typeface="Times New Roman"/>
                <a:sym typeface="Times New Roman"/>
              </a:rPr>
              <a:t>Task T</a:t>
            </a:r>
            <a:r>
              <a:rPr lang="en-IN" sz="2000">
                <a:solidFill>
                  <a:schemeClr val="dk1"/>
                </a:solidFill>
                <a:latin typeface="Times New Roman"/>
                <a:ea typeface="Times New Roman"/>
                <a:cs typeface="Times New Roman"/>
                <a:sym typeface="Times New Roman"/>
              </a:rPr>
              <a:t>: Driving on highways using vision sensors</a:t>
            </a:r>
            <a:endParaRPr/>
          </a:p>
          <a:p>
            <a:pPr indent="-342900" lvl="0" marL="342900" rtl="0" algn="just">
              <a:spcBef>
                <a:spcPts val="1000"/>
              </a:spcBef>
              <a:spcAft>
                <a:spcPts val="0"/>
              </a:spcAft>
              <a:buSzPts val="1600"/>
              <a:buChar char="►"/>
            </a:pPr>
            <a:r>
              <a:rPr lang="en-IN" sz="2000">
                <a:solidFill>
                  <a:srgbClr val="FF0000"/>
                </a:solidFill>
                <a:latin typeface="Times New Roman"/>
                <a:ea typeface="Times New Roman"/>
                <a:cs typeface="Times New Roman"/>
                <a:sym typeface="Times New Roman"/>
              </a:rPr>
              <a:t>Performance measure P</a:t>
            </a:r>
            <a:r>
              <a:rPr lang="en-IN" sz="2000">
                <a:solidFill>
                  <a:schemeClr val="dk1"/>
                </a:solidFill>
                <a:latin typeface="Times New Roman"/>
                <a:ea typeface="Times New Roman"/>
                <a:cs typeface="Times New Roman"/>
                <a:sym typeface="Times New Roman"/>
              </a:rPr>
              <a:t>: Average distance traveled before an error</a:t>
            </a:r>
            <a:endParaRPr/>
          </a:p>
          <a:p>
            <a:pPr indent="-342900" lvl="0" marL="342900" rtl="0" algn="just">
              <a:spcBef>
                <a:spcPts val="1000"/>
              </a:spcBef>
              <a:spcAft>
                <a:spcPts val="0"/>
              </a:spcAft>
              <a:buSzPts val="1600"/>
              <a:buChar char="►"/>
            </a:pPr>
            <a:r>
              <a:rPr lang="en-IN" sz="2000">
                <a:solidFill>
                  <a:srgbClr val="FF0000"/>
                </a:solidFill>
                <a:latin typeface="Times New Roman"/>
                <a:ea typeface="Times New Roman"/>
                <a:cs typeface="Times New Roman"/>
                <a:sym typeface="Times New Roman"/>
              </a:rPr>
              <a:t>Training experience E</a:t>
            </a:r>
            <a:r>
              <a:rPr lang="en-IN" sz="2000">
                <a:solidFill>
                  <a:schemeClr val="dk1"/>
                </a:solidFill>
                <a:latin typeface="Times New Roman"/>
                <a:ea typeface="Times New Roman"/>
                <a:cs typeface="Times New Roman"/>
                <a:sym typeface="Times New Roman"/>
              </a:rPr>
              <a:t>: A sequence of images and steering commands recorded while observing a human driver</a:t>
            </a:r>
            <a:endParaRPr/>
          </a:p>
        </p:txBody>
      </p:sp>
      <p:sp>
        <p:nvSpPr>
          <p:cNvPr id="319" name="Google Shape;319;p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17-08-2020</a:t>
            </a:r>
            <a:endParaRPr/>
          </a:p>
        </p:txBody>
      </p:sp>
      <p:sp>
        <p:nvSpPr>
          <p:cNvPr id="320" name="Google Shape;320;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2020-08-14T02:01:35Z</dcterms:created>
  <dc:creator>Nejiya</dc:creator>
</cp:coreProperties>
</file>